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notesSlides/notesSlide20.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58" r:id="rId1"/>
  </p:sldMasterIdLst>
  <p:notesMasterIdLst>
    <p:notesMasterId r:id="rId34"/>
  </p:notesMasterIdLst>
  <p:handoutMasterIdLst>
    <p:handoutMasterId r:id="rId35"/>
  </p:handoutMasterIdLst>
  <p:sldIdLst>
    <p:sldId id="256" r:id="rId2"/>
    <p:sldId id="258" r:id="rId3"/>
    <p:sldId id="259" r:id="rId4"/>
    <p:sldId id="284"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9" r:id="rId19"/>
    <p:sldId id="280" r:id="rId20"/>
    <p:sldId id="281" r:id="rId21"/>
    <p:sldId id="282" r:id="rId22"/>
    <p:sldId id="285" r:id="rId23"/>
    <p:sldId id="286" r:id="rId24"/>
    <p:sldId id="287" r:id="rId25"/>
    <p:sldId id="288" r:id="rId26"/>
    <p:sldId id="289" r:id="rId27"/>
    <p:sldId id="290" r:id="rId28"/>
    <p:sldId id="291" r:id="rId29"/>
    <p:sldId id="292" r:id="rId30"/>
    <p:sldId id="293" r:id="rId31"/>
    <p:sldId id="294" r:id="rId32"/>
    <p:sldId id="283" r:id="rId33"/>
  </p:sldIdLst>
  <p:sldSz cx="9144000" cy="6858000" type="screen4x3"/>
  <p:notesSz cx="6858000" cy="9144000"/>
  <p:custDataLst>
    <p:tags r:id="rId36"/>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3" orient="horz" pos="216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8E0"/>
    <a:srgbClr val="DED5CB"/>
    <a:srgbClr val="CDDEF3"/>
    <a:srgbClr val="D2E4BE"/>
    <a:srgbClr val="BCB5B2"/>
    <a:srgbClr val="CDE7EE"/>
    <a:srgbClr val="ECE38A"/>
    <a:srgbClr val="C6C7C9"/>
    <a:srgbClr val="BAD9C1"/>
    <a:srgbClr val="E9D392"/>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12C8C85-51F0-491E-9774-3900AFEF0FD7}">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yst layout 2 - Markering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202B0CA-FC54-4496-8BCA-5EF66A818D29}" styleName="Mørkt layou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46" autoAdjust="0"/>
    <p:restoredTop sz="94660"/>
  </p:normalViewPr>
  <p:slideViewPr>
    <p:cSldViewPr showGuides="1">
      <p:cViewPr varScale="1">
        <p:scale>
          <a:sx n="128" d="100"/>
          <a:sy n="128" d="100"/>
        </p:scale>
        <p:origin x="2008" y="176"/>
      </p:cViewPr>
      <p:guideLst>
        <p:guide pos="2880"/>
        <p:guide orient="horz" pos="2160"/>
      </p:guideLst>
    </p:cSldViewPr>
  </p:slideViewPr>
  <p:notesTextViewPr>
    <p:cViewPr>
      <p:scale>
        <a:sx n="3" d="2"/>
        <a:sy n="3" d="2"/>
      </p:scale>
      <p:origin x="0" y="0"/>
    </p:cViewPr>
  </p:notesTextViewPr>
  <p:notesViewPr>
    <p:cSldViewPr showGuides="1">
      <p:cViewPr varScale="1">
        <p:scale>
          <a:sx n="81" d="100"/>
          <a:sy n="81" d="100"/>
        </p:scale>
        <p:origin x="3894" y="90"/>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koncern.local\dfssystem\SOS\HomeFolders\02\klys\S&#216;M\S&#229;dan%20regner%20S&#216;M\Kopi%20af%20S&#216;M%20negativ%20nettogevinst%20V2.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ppe1"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koncern.local\dfssystem\SOS\HomeFolders\02\mlsv\S&#216;M\S&#216;M%20cases\KEEP%20casen\KEEP%20f&#248;lsomhedsberegning.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koncern.local\dfssystem\SOS\HomeFolders\02\mlsv\S&#216;M\S&#216;M%20cases\KEEP%20casen\KEEP%20f&#248;lsomhedsberegning.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ppe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ppe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ppe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koncern.local\dfssystem\SOS\HomeFolders\02\mlsv\S&#216;M\S&#216;M%20cases\Kort%20fortalt%20MIKATGO\MIKAT-GO%20f&#248;lsomhedsberegning.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koncern.local\dfssystem\SOS\HomeFolders\02\mlsv\S&#216;M\S&#216;M%20cases\Kort%20fortalt%20MIKATGO\MIKAT-GO%20f&#248;lsomhedsberegni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'Ark1'!$A$3</c:f>
              <c:strCache>
                <c:ptCount val="1"/>
                <c:pt idx="0">
                  <c:v>Kommune</c:v>
                </c:pt>
              </c:strCache>
            </c:strRef>
          </c:tx>
          <c:invertIfNegative val="0"/>
          <c:cat>
            <c:strRef>
              <c:f>'Ark1'!$B$1:$L$1</c:f>
              <c:strCache>
                <c:ptCount val="11"/>
                <c:pt idx="0">
                  <c:v>År 0</c:v>
                </c:pt>
                <c:pt idx="1">
                  <c:v>År 1</c:v>
                </c:pt>
                <c:pt idx="2">
                  <c:v>År 2</c:v>
                </c:pt>
                <c:pt idx="3">
                  <c:v>År 3</c:v>
                </c:pt>
                <c:pt idx="4">
                  <c:v>År 4</c:v>
                </c:pt>
                <c:pt idx="5">
                  <c:v>År 5</c:v>
                </c:pt>
                <c:pt idx="6">
                  <c:v>År 6</c:v>
                </c:pt>
                <c:pt idx="7">
                  <c:v>År 7</c:v>
                </c:pt>
                <c:pt idx="8">
                  <c:v>År 8</c:v>
                </c:pt>
                <c:pt idx="10">
                  <c:v>Nettoresultat</c:v>
                </c:pt>
              </c:strCache>
            </c:strRef>
          </c:cat>
          <c:val>
            <c:numRef>
              <c:f>'Ark1'!$B$3:$J$3</c:f>
              <c:numCache>
                <c:formatCode>General</c:formatCode>
                <c:ptCount val="9"/>
                <c:pt idx="0">
                  <c:v>-120000</c:v>
                </c:pt>
                <c:pt idx="1">
                  <c:v>-90000</c:v>
                </c:pt>
                <c:pt idx="2">
                  <c:v>15000</c:v>
                </c:pt>
                <c:pt idx="3">
                  <c:v>22500</c:v>
                </c:pt>
                <c:pt idx="4">
                  <c:v>25000</c:v>
                </c:pt>
                <c:pt idx="5">
                  <c:v>25000</c:v>
                </c:pt>
                <c:pt idx="6">
                  <c:v>17500</c:v>
                </c:pt>
                <c:pt idx="7">
                  <c:v>15000</c:v>
                </c:pt>
                <c:pt idx="8">
                  <c:v>10000</c:v>
                </c:pt>
              </c:numCache>
            </c:numRef>
          </c:val>
          <c:extLst>
            <c:ext xmlns:c16="http://schemas.microsoft.com/office/drawing/2014/chart" uri="{C3380CC4-5D6E-409C-BE32-E72D297353CC}">
              <c16:uniqueId val="{00000000-19FD-2F41-B904-79D54D724718}"/>
            </c:ext>
          </c:extLst>
        </c:ser>
        <c:ser>
          <c:idx val="1"/>
          <c:order val="1"/>
          <c:tx>
            <c:strRef>
              <c:f>'Ark1'!$A$4</c:f>
              <c:strCache>
                <c:ptCount val="1"/>
                <c:pt idx="0">
                  <c:v>Region</c:v>
                </c:pt>
              </c:strCache>
            </c:strRef>
          </c:tx>
          <c:invertIfNegative val="0"/>
          <c:cat>
            <c:strRef>
              <c:f>'Ark1'!$B$1:$L$1</c:f>
              <c:strCache>
                <c:ptCount val="11"/>
                <c:pt idx="0">
                  <c:v>År 0</c:v>
                </c:pt>
                <c:pt idx="1">
                  <c:v>År 1</c:v>
                </c:pt>
                <c:pt idx="2">
                  <c:v>År 2</c:v>
                </c:pt>
                <c:pt idx="3">
                  <c:v>År 3</c:v>
                </c:pt>
                <c:pt idx="4">
                  <c:v>År 4</c:v>
                </c:pt>
                <c:pt idx="5">
                  <c:v>År 5</c:v>
                </c:pt>
                <c:pt idx="6">
                  <c:v>År 6</c:v>
                </c:pt>
                <c:pt idx="7">
                  <c:v>År 7</c:v>
                </c:pt>
                <c:pt idx="8">
                  <c:v>År 8</c:v>
                </c:pt>
                <c:pt idx="10">
                  <c:v>Nettoresultat</c:v>
                </c:pt>
              </c:strCache>
            </c:strRef>
          </c:cat>
          <c:val>
            <c:numRef>
              <c:f>'Ark1'!$B$4:$J$4</c:f>
              <c:numCache>
                <c:formatCode>General</c:formatCode>
                <c:ptCount val="9"/>
                <c:pt idx="0">
                  <c:v>0</c:v>
                </c:pt>
                <c:pt idx="1">
                  <c:v>2500</c:v>
                </c:pt>
                <c:pt idx="2">
                  <c:v>2500</c:v>
                </c:pt>
                <c:pt idx="3">
                  <c:v>3000</c:v>
                </c:pt>
                <c:pt idx="4">
                  <c:v>3000</c:v>
                </c:pt>
                <c:pt idx="5">
                  <c:v>5000</c:v>
                </c:pt>
                <c:pt idx="6">
                  <c:v>3000</c:v>
                </c:pt>
                <c:pt idx="7">
                  <c:v>2000</c:v>
                </c:pt>
                <c:pt idx="8">
                  <c:v>1500</c:v>
                </c:pt>
              </c:numCache>
            </c:numRef>
          </c:val>
          <c:extLst>
            <c:ext xmlns:c16="http://schemas.microsoft.com/office/drawing/2014/chart" uri="{C3380CC4-5D6E-409C-BE32-E72D297353CC}">
              <c16:uniqueId val="{00000001-19FD-2F41-B904-79D54D724718}"/>
            </c:ext>
          </c:extLst>
        </c:ser>
        <c:ser>
          <c:idx val="2"/>
          <c:order val="2"/>
          <c:tx>
            <c:strRef>
              <c:f>'Ark1'!$A$5</c:f>
              <c:strCache>
                <c:ptCount val="1"/>
                <c:pt idx="0">
                  <c:v>Stat</c:v>
                </c:pt>
              </c:strCache>
            </c:strRef>
          </c:tx>
          <c:invertIfNegative val="0"/>
          <c:cat>
            <c:strRef>
              <c:f>'Ark1'!$B$1:$L$1</c:f>
              <c:strCache>
                <c:ptCount val="11"/>
                <c:pt idx="0">
                  <c:v>År 0</c:v>
                </c:pt>
                <c:pt idx="1">
                  <c:v>År 1</c:v>
                </c:pt>
                <c:pt idx="2">
                  <c:v>År 2</c:v>
                </c:pt>
                <c:pt idx="3">
                  <c:v>År 3</c:v>
                </c:pt>
                <c:pt idx="4">
                  <c:v>År 4</c:v>
                </c:pt>
                <c:pt idx="5">
                  <c:v>År 5</c:v>
                </c:pt>
                <c:pt idx="6">
                  <c:v>År 6</c:v>
                </c:pt>
                <c:pt idx="7">
                  <c:v>År 7</c:v>
                </c:pt>
                <c:pt idx="8">
                  <c:v>År 8</c:v>
                </c:pt>
                <c:pt idx="10">
                  <c:v>Nettoresultat</c:v>
                </c:pt>
              </c:strCache>
            </c:strRef>
          </c:cat>
          <c:val>
            <c:numRef>
              <c:f>'Ark1'!$B$5:$J$5</c:f>
              <c:numCache>
                <c:formatCode>General</c:formatCode>
                <c:ptCount val="9"/>
                <c:pt idx="0">
                  <c:v>0</c:v>
                </c:pt>
                <c:pt idx="1">
                  <c:v>3000</c:v>
                </c:pt>
                <c:pt idx="2">
                  <c:v>5500</c:v>
                </c:pt>
                <c:pt idx="3">
                  <c:v>6000</c:v>
                </c:pt>
                <c:pt idx="4">
                  <c:v>6500</c:v>
                </c:pt>
                <c:pt idx="5">
                  <c:v>8000</c:v>
                </c:pt>
                <c:pt idx="6">
                  <c:v>7000</c:v>
                </c:pt>
                <c:pt idx="7">
                  <c:v>5000</c:v>
                </c:pt>
                <c:pt idx="8">
                  <c:v>3000</c:v>
                </c:pt>
              </c:numCache>
            </c:numRef>
          </c:val>
          <c:extLst>
            <c:ext xmlns:c16="http://schemas.microsoft.com/office/drawing/2014/chart" uri="{C3380CC4-5D6E-409C-BE32-E72D297353CC}">
              <c16:uniqueId val="{00000002-19FD-2F41-B904-79D54D724718}"/>
            </c:ext>
          </c:extLst>
        </c:ser>
        <c:ser>
          <c:idx val="3"/>
          <c:order val="3"/>
          <c:tx>
            <c:v>Nettoresultat</c:v>
          </c:tx>
          <c:invertIfNegative val="0"/>
          <c:cat>
            <c:strRef>
              <c:f>'Ark1'!$B$1:$L$1</c:f>
              <c:strCache>
                <c:ptCount val="11"/>
                <c:pt idx="0">
                  <c:v>År 0</c:v>
                </c:pt>
                <c:pt idx="1">
                  <c:v>År 1</c:v>
                </c:pt>
                <c:pt idx="2">
                  <c:v>År 2</c:v>
                </c:pt>
                <c:pt idx="3">
                  <c:v>År 3</c:v>
                </c:pt>
                <c:pt idx="4">
                  <c:v>År 4</c:v>
                </c:pt>
                <c:pt idx="5">
                  <c:v>År 5</c:v>
                </c:pt>
                <c:pt idx="6">
                  <c:v>År 6</c:v>
                </c:pt>
                <c:pt idx="7">
                  <c:v>År 7</c:v>
                </c:pt>
                <c:pt idx="8">
                  <c:v>År 8</c:v>
                </c:pt>
                <c:pt idx="10">
                  <c:v>Nettoresultat</c:v>
                </c:pt>
              </c:strCache>
            </c:strRef>
          </c:cat>
          <c:val>
            <c:numRef>
              <c:f>'Ark1'!$A$6:$K$6</c:f>
              <c:numCache>
                <c:formatCode>General</c:formatCode>
                <c:ptCount val="11"/>
                <c:pt idx="10">
                  <c:v>-13500</c:v>
                </c:pt>
              </c:numCache>
            </c:numRef>
          </c:val>
          <c:extLst>
            <c:ext xmlns:c16="http://schemas.microsoft.com/office/drawing/2014/chart" uri="{C3380CC4-5D6E-409C-BE32-E72D297353CC}">
              <c16:uniqueId val="{00000003-19FD-2F41-B904-79D54D724718}"/>
            </c:ext>
          </c:extLst>
        </c:ser>
        <c:dLbls>
          <c:showLegendKey val="0"/>
          <c:showVal val="0"/>
          <c:showCatName val="0"/>
          <c:showSerName val="0"/>
          <c:showPercent val="0"/>
          <c:showBubbleSize val="0"/>
        </c:dLbls>
        <c:gapWidth val="150"/>
        <c:overlap val="100"/>
        <c:axId val="131405696"/>
        <c:axId val="131407232"/>
      </c:barChart>
      <c:catAx>
        <c:axId val="131405696"/>
        <c:scaling>
          <c:orientation val="minMax"/>
        </c:scaling>
        <c:delete val="0"/>
        <c:axPos val="b"/>
        <c:numFmt formatCode="General" sourceLinked="1"/>
        <c:majorTickMark val="out"/>
        <c:minorTickMark val="none"/>
        <c:tickLblPos val="nextTo"/>
        <c:crossAx val="131407232"/>
        <c:crossesAt val="-100000"/>
        <c:auto val="1"/>
        <c:lblAlgn val="ctr"/>
        <c:lblOffset val="100"/>
        <c:noMultiLvlLbl val="0"/>
      </c:catAx>
      <c:valAx>
        <c:axId val="131407232"/>
        <c:scaling>
          <c:orientation val="minMax"/>
        </c:scaling>
        <c:delete val="0"/>
        <c:axPos val="l"/>
        <c:majorGridlines/>
        <c:numFmt formatCode="General" sourceLinked="1"/>
        <c:majorTickMark val="out"/>
        <c:minorTickMark val="none"/>
        <c:tickLblPos val="nextTo"/>
        <c:crossAx val="131405696"/>
        <c:crosses val="autoZero"/>
        <c:crossBetween val="between"/>
      </c:valAx>
    </c:plotArea>
    <c:legend>
      <c:legendPos val="b"/>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2F526F"/>
              </a:solidFill>
              <a:ln w="19050">
                <a:solidFill>
                  <a:schemeClr val="lt1"/>
                </a:solidFill>
              </a:ln>
              <a:effectLst/>
            </c:spPr>
            <c:extLst>
              <c:ext xmlns:c16="http://schemas.microsoft.com/office/drawing/2014/chart" uri="{C3380CC4-5D6E-409C-BE32-E72D297353CC}">
                <c16:uniqueId val="{00000001-66C9-6640-8948-A6A628CEA93D}"/>
              </c:ext>
            </c:extLst>
          </c:dPt>
          <c:dPt>
            <c:idx val="1"/>
            <c:bubble3D val="0"/>
            <c:spPr>
              <a:solidFill>
                <a:srgbClr val="CDDEF3"/>
              </a:solidFill>
              <a:ln w="19050">
                <a:solidFill>
                  <a:schemeClr val="lt1"/>
                </a:solidFill>
              </a:ln>
              <a:effectLst/>
            </c:spPr>
            <c:extLst>
              <c:ext xmlns:c16="http://schemas.microsoft.com/office/drawing/2014/chart" uri="{C3380CC4-5D6E-409C-BE32-E72D297353CC}">
                <c16:uniqueId val="{00000003-66C9-6640-8948-A6A628CEA93D}"/>
              </c:ext>
            </c:extLst>
          </c:dPt>
          <c:dPt>
            <c:idx val="2"/>
            <c:bubble3D val="0"/>
            <c:spPr>
              <a:solidFill>
                <a:srgbClr val="CDE7EE"/>
              </a:solidFill>
              <a:ln w="19050">
                <a:solidFill>
                  <a:schemeClr val="lt1"/>
                </a:solidFill>
              </a:ln>
              <a:effectLst/>
            </c:spPr>
            <c:extLst>
              <c:ext xmlns:c16="http://schemas.microsoft.com/office/drawing/2014/chart" uri="{C3380CC4-5D6E-409C-BE32-E72D297353CC}">
                <c16:uniqueId val="{00000005-66C9-6640-8948-A6A628CEA93D}"/>
              </c:ext>
            </c:extLst>
          </c:dPt>
          <c:dPt>
            <c:idx val="3"/>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7-66C9-6640-8948-A6A628CEA93D}"/>
              </c:ext>
            </c:extLst>
          </c:dPt>
          <c:cat>
            <c:strRef>
              <c:f>[Mappe1]Ark1!$D$7:$D$10</c:f>
              <c:strCache>
                <c:ptCount val="4"/>
                <c:pt idx="0">
                  <c:v>Almindelige plejefamilier</c:v>
                </c:pt>
                <c:pt idx="1">
                  <c:v>Kommunale plejefamilier</c:v>
                </c:pt>
                <c:pt idx="2">
                  <c:v>Netværksplejefamilier</c:v>
                </c:pt>
                <c:pt idx="3">
                  <c:v>Ikke oplyst</c:v>
                </c:pt>
              </c:strCache>
            </c:strRef>
          </c:cat>
          <c:val>
            <c:numRef>
              <c:f>[Mappe1]Ark1!$C$7:$C$10</c:f>
              <c:numCache>
                <c:formatCode>0.00%</c:formatCode>
                <c:ptCount val="4"/>
                <c:pt idx="0">
                  <c:v>0.82</c:v>
                </c:pt>
                <c:pt idx="1">
                  <c:v>0.13</c:v>
                </c:pt>
                <c:pt idx="2">
                  <c:v>0.04</c:v>
                </c:pt>
                <c:pt idx="3">
                  <c:v>0.01</c:v>
                </c:pt>
              </c:numCache>
            </c:numRef>
          </c:val>
          <c:extLst>
            <c:ext xmlns:c16="http://schemas.microsoft.com/office/drawing/2014/chart" uri="{C3380CC4-5D6E-409C-BE32-E72D297353CC}">
              <c16:uniqueId val="{00000008-66C9-6640-8948-A6A628CEA93D}"/>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a:pPr>
      <a:endParaRPr lang="da-DK"/>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245581104927166"/>
          <c:y val="8.2901554404145081E-2"/>
          <c:w val="0.86676937190015735"/>
          <c:h val="0.74655977588293687"/>
        </c:manualLayout>
      </c:layout>
      <c:barChart>
        <c:barDir val="col"/>
        <c:grouping val="stacked"/>
        <c:varyColors val="0"/>
        <c:ser>
          <c:idx val="1"/>
          <c:order val="0"/>
          <c:tx>
            <c:strRef>
              <c:f>'[KEEP følsomhedsberegning.xlsx]Ark1'!$I$5</c:f>
              <c:strCache>
                <c:ptCount val="1"/>
                <c:pt idx="0">
                  <c:v>Kommune</c:v>
                </c:pt>
              </c:strCache>
            </c:strRef>
          </c:tx>
          <c:spPr>
            <a:solidFill>
              <a:srgbClr val="2F526F"/>
            </a:solidFill>
            <a:ln>
              <a:noFill/>
            </a:ln>
            <a:effectLst/>
          </c:spPr>
          <c:invertIfNegative val="0"/>
          <c:cat>
            <c:numRef>
              <c:f>'[KEEP følsomhedsberegning.xlsx]Ark1'!$J$4:$AH$4</c:f>
              <c:numCache>
                <c:formatCode>General</c:formatCode>
                <c:ptCount val="25"/>
                <c:pt idx="0" formatCode="0.0">
                  <c:v>0</c:v>
                </c:pt>
                <c:pt idx="1">
                  <c:v>0.5</c:v>
                </c:pt>
                <c:pt idx="2" formatCode="0.0">
                  <c:v>1</c:v>
                </c:pt>
                <c:pt idx="3">
                  <c:v>1.5</c:v>
                </c:pt>
                <c:pt idx="4" formatCode="0.0">
                  <c:v>2</c:v>
                </c:pt>
                <c:pt idx="5">
                  <c:v>2.5</c:v>
                </c:pt>
                <c:pt idx="6" formatCode="0.0">
                  <c:v>3</c:v>
                </c:pt>
                <c:pt idx="7">
                  <c:v>3.5</c:v>
                </c:pt>
                <c:pt idx="8" formatCode="0.0">
                  <c:v>4</c:v>
                </c:pt>
                <c:pt idx="9">
                  <c:v>4.5</c:v>
                </c:pt>
                <c:pt idx="10" formatCode="0.0">
                  <c:v>5</c:v>
                </c:pt>
                <c:pt idx="11">
                  <c:v>5.5</c:v>
                </c:pt>
                <c:pt idx="12" formatCode="0.0">
                  <c:v>6</c:v>
                </c:pt>
                <c:pt idx="13">
                  <c:v>6.5</c:v>
                </c:pt>
                <c:pt idx="14" formatCode="0.0">
                  <c:v>7</c:v>
                </c:pt>
                <c:pt idx="15">
                  <c:v>7.5</c:v>
                </c:pt>
                <c:pt idx="16" formatCode="0.0">
                  <c:v>8</c:v>
                </c:pt>
                <c:pt idx="17">
                  <c:v>8.5</c:v>
                </c:pt>
                <c:pt idx="18" formatCode="0.0">
                  <c:v>9</c:v>
                </c:pt>
                <c:pt idx="19">
                  <c:v>9.5</c:v>
                </c:pt>
                <c:pt idx="20" formatCode="0.0">
                  <c:v>10</c:v>
                </c:pt>
                <c:pt idx="21">
                  <c:v>10.5</c:v>
                </c:pt>
                <c:pt idx="22" formatCode="0.0">
                  <c:v>11</c:v>
                </c:pt>
                <c:pt idx="23">
                  <c:v>11.5</c:v>
                </c:pt>
                <c:pt idx="24" formatCode="0.0">
                  <c:v>12</c:v>
                </c:pt>
              </c:numCache>
            </c:numRef>
          </c:cat>
          <c:val>
            <c:numRef>
              <c:f>'[KEEP følsomhedsberegning.xlsx]Ark1'!$J$5:$AH$5</c:f>
              <c:numCache>
                <c:formatCode>_ * #,##0_ ;_ * \-#,##0_ ;_ * "-"??_ ;_ @_ </c:formatCode>
                <c:ptCount val="25"/>
                <c:pt idx="0">
                  <c:v>-1538284</c:v>
                </c:pt>
                <c:pt idx="1">
                  <c:v>-1146554</c:v>
                </c:pt>
                <c:pt idx="2">
                  <c:v>-754823</c:v>
                </c:pt>
                <c:pt idx="3">
                  <c:v>-363093</c:v>
                </c:pt>
                <c:pt idx="4">
                  <c:v>28637</c:v>
                </c:pt>
                <c:pt idx="5">
                  <c:v>420367</c:v>
                </c:pt>
                <c:pt idx="6">
                  <c:v>812098</c:v>
                </c:pt>
                <c:pt idx="7">
                  <c:v>1203828</c:v>
                </c:pt>
                <c:pt idx="8">
                  <c:v>1595558</c:v>
                </c:pt>
                <c:pt idx="9">
                  <c:v>1987289</c:v>
                </c:pt>
                <c:pt idx="10">
                  <c:v>2379019</c:v>
                </c:pt>
                <c:pt idx="11">
                  <c:v>2770749</c:v>
                </c:pt>
                <c:pt idx="12">
                  <c:v>3162480</c:v>
                </c:pt>
                <c:pt idx="13">
                  <c:v>3554210</c:v>
                </c:pt>
                <c:pt idx="14">
                  <c:v>3945940</c:v>
                </c:pt>
                <c:pt idx="15">
                  <c:v>4337671</c:v>
                </c:pt>
                <c:pt idx="16">
                  <c:v>4729401</c:v>
                </c:pt>
                <c:pt idx="17">
                  <c:v>5121131</c:v>
                </c:pt>
                <c:pt idx="18">
                  <c:v>5512861</c:v>
                </c:pt>
                <c:pt idx="19">
                  <c:v>5904592</c:v>
                </c:pt>
                <c:pt idx="20">
                  <c:v>6296322</c:v>
                </c:pt>
                <c:pt idx="21">
                  <c:v>6688052</c:v>
                </c:pt>
                <c:pt idx="22">
                  <c:v>7079783</c:v>
                </c:pt>
                <c:pt idx="23">
                  <c:v>7471513</c:v>
                </c:pt>
                <c:pt idx="24">
                  <c:v>7863243</c:v>
                </c:pt>
              </c:numCache>
            </c:numRef>
          </c:val>
          <c:extLst>
            <c:ext xmlns:c16="http://schemas.microsoft.com/office/drawing/2014/chart" uri="{C3380CC4-5D6E-409C-BE32-E72D297353CC}">
              <c16:uniqueId val="{00000000-94FE-744C-A463-1D2F28058994}"/>
            </c:ext>
          </c:extLst>
        </c:ser>
        <c:ser>
          <c:idx val="2"/>
          <c:order val="1"/>
          <c:tx>
            <c:strRef>
              <c:f>'[KEEP følsomhedsberegning.xlsx]Ark1'!$I$6</c:f>
              <c:strCache>
                <c:ptCount val="1"/>
                <c:pt idx="0">
                  <c:v>Region</c:v>
                </c:pt>
              </c:strCache>
            </c:strRef>
          </c:tx>
          <c:spPr>
            <a:solidFill>
              <a:srgbClr val="7090AD"/>
            </a:solidFill>
            <a:ln>
              <a:noFill/>
            </a:ln>
            <a:effectLst/>
          </c:spPr>
          <c:invertIfNegative val="0"/>
          <c:cat>
            <c:numRef>
              <c:f>'[KEEP følsomhedsberegning.xlsx]Ark1'!$J$4:$AH$4</c:f>
              <c:numCache>
                <c:formatCode>General</c:formatCode>
                <c:ptCount val="25"/>
                <c:pt idx="0" formatCode="0.0">
                  <c:v>0</c:v>
                </c:pt>
                <c:pt idx="1">
                  <c:v>0.5</c:v>
                </c:pt>
                <c:pt idx="2" formatCode="0.0">
                  <c:v>1</c:v>
                </c:pt>
                <c:pt idx="3">
                  <c:v>1.5</c:v>
                </c:pt>
                <c:pt idx="4" formatCode="0.0">
                  <c:v>2</c:v>
                </c:pt>
                <c:pt idx="5">
                  <c:v>2.5</c:v>
                </c:pt>
                <c:pt idx="6" formatCode="0.0">
                  <c:v>3</c:v>
                </c:pt>
                <c:pt idx="7">
                  <c:v>3.5</c:v>
                </c:pt>
                <c:pt idx="8" formatCode="0.0">
                  <c:v>4</c:v>
                </c:pt>
                <c:pt idx="9">
                  <c:v>4.5</c:v>
                </c:pt>
                <c:pt idx="10" formatCode="0.0">
                  <c:v>5</c:v>
                </c:pt>
                <c:pt idx="11">
                  <c:v>5.5</c:v>
                </c:pt>
                <c:pt idx="12" formatCode="0.0">
                  <c:v>6</c:v>
                </c:pt>
                <c:pt idx="13">
                  <c:v>6.5</c:v>
                </c:pt>
                <c:pt idx="14" formatCode="0.0">
                  <c:v>7</c:v>
                </c:pt>
                <c:pt idx="15">
                  <c:v>7.5</c:v>
                </c:pt>
                <c:pt idx="16" formatCode="0.0">
                  <c:v>8</c:v>
                </c:pt>
                <c:pt idx="17">
                  <c:v>8.5</c:v>
                </c:pt>
                <c:pt idx="18" formatCode="0.0">
                  <c:v>9</c:v>
                </c:pt>
                <c:pt idx="19">
                  <c:v>9.5</c:v>
                </c:pt>
                <c:pt idx="20" formatCode="0.0">
                  <c:v>10</c:v>
                </c:pt>
                <c:pt idx="21">
                  <c:v>10.5</c:v>
                </c:pt>
                <c:pt idx="22" formatCode="0.0">
                  <c:v>11</c:v>
                </c:pt>
                <c:pt idx="23">
                  <c:v>11.5</c:v>
                </c:pt>
                <c:pt idx="24" formatCode="0.0">
                  <c:v>12</c:v>
                </c:pt>
              </c:numCache>
            </c:numRef>
          </c:cat>
          <c:val>
            <c:numRef>
              <c:f>'[KEEP følsomhedsberegning.xlsx]Ark1'!$J$6:$AH$6</c:f>
              <c:numCache>
                <c:formatCode>_ * #,##0_ ;_ * \-#,##0_ ;_ * "-"??_ ;_ @_ </c:formatCode>
                <c:ptCount val="25"/>
                <c:pt idx="0">
                  <c:v>0</c:v>
                </c:pt>
                <c:pt idx="1">
                  <c:v>260</c:v>
                </c:pt>
                <c:pt idx="2">
                  <c:v>521</c:v>
                </c:pt>
                <c:pt idx="3">
                  <c:v>781</c:v>
                </c:pt>
                <c:pt idx="4">
                  <c:v>1041</c:v>
                </c:pt>
                <c:pt idx="5">
                  <c:v>1302</c:v>
                </c:pt>
                <c:pt idx="6">
                  <c:v>1562</c:v>
                </c:pt>
                <c:pt idx="7">
                  <c:v>1822</c:v>
                </c:pt>
                <c:pt idx="8">
                  <c:v>2083</c:v>
                </c:pt>
                <c:pt idx="9">
                  <c:v>2343</c:v>
                </c:pt>
                <c:pt idx="10">
                  <c:v>2603</c:v>
                </c:pt>
                <c:pt idx="11">
                  <c:v>2864</c:v>
                </c:pt>
                <c:pt idx="12">
                  <c:v>3124</c:v>
                </c:pt>
                <c:pt idx="13">
                  <c:v>3384</c:v>
                </c:pt>
                <c:pt idx="14">
                  <c:v>3645</c:v>
                </c:pt>
                <c:pt idx="15">
                  <c:v>3905</c:v>
                </c:pt>
                <c:pt idx="16">
                  <c:v>4165</c:v>
                </c:pt>
                <c:pt idx="17">
                  <c:v>4425</c:v>
                </c:pt>
                <c:pt idx="18">
                  <c:v>4686</c:v>
                </c:pt>
                <c:pt idx="19">
                  <c:v>4946</c:v>
                </c:pt>
                <c:pt idx="20">
                  <c:v>5206</c:v>
                </c:pt>
                <c:pt idx="21">
                  <c:v>5467</c:v>
                </c:pt>
                <c:pt idx="22">
                  <c:v>5727</c:v>
                </c:pt>
                <c:pt idx="23">
                  <c:v>5987</c:v>
                </c:pt>
                <c:pt idx="24">
                  <c:v>6248</c:v>
                </c:pt>
              </c:numCache>
            </c:numRef>
          </c:val>
          <c:extLst>
            <c:ext xmlns:c16="http://schemas.microsoft.com/office/drawing/2014/chart" uri="{C3380CC4-5D6E-409C-BE32-E72D297353CC}">
              <c16:uniqueId val="{00000001-94FE-744C-A463-1D2F28058994}"/>
            </c:ext>
          </c:extLst>
        </c:ser>
        <c:ser>
          <c:idx val="3"/>
          <c:order val="2"/>
          <c:tx>
            <c:strRef>
              <c:f>'[KEEP følsomhedsberegning.xlsx]Ark1'!$I$7</c:f>
              <c:strCache>
                <c:ptCount val="1"/>
                <c:pt idx="0">
                  <c:v>Stat</c:v>
                </c:pt>
              </c:strCache>
            </c:strRef>
          </c:tx>
          <c:spPr>
            <a:solidFill>
              <a:srgbClr val="CDDEF3"/>
            </a:solidFill>
            <a:ln>
              <a:noFill/>
            </a:ln>
            <a:effectLst/>
          </c:spPr>
          <c:invertIfNegative val="0"/>
          <c:cat>
            <c:numRef>
              <c:f>'[KEEP følsomhedsberegning.xlsx]Ark1'!$J$4:$AH$4</c:f>
              <c:numCache>
                <c:formatCode>General</c:formatCode>
                <c:ptCount val="25"/>
                <c:pt idx="0" formatCode="0.0">
                  <c:v>0</c:v>
                </c:pt>
                <c:pt idx="1">
                  <c:v>0.5</c:v>
                </c:pt>
                <c:pt idx="2" formatCode="0.0">
                  <c:v>1</c:v>
                </c:pt>
                <c:pt idx="3">
                  <c:v>1.5</c:v>
                </c:pt>
                <c:pt idx="4" formatCode="0.0">
                  <c:v>2</c:v>
                </c:pt>
                <c:pt idx="5">
                  <c:v>2.5</c:v>
                </c:pt>
                <c:pt idx="6" formatCode="0.0">
                  <c:v>3</c:v>
                </c:pt>
                <c:pt idx="7">
                  <c:v>3.5</c:v>
                </c:pt>
                <c:pt idx="8" formatCode="0.0">
                  <c:v>4</c:v>
                </c:pt>
                <c:pt idx="9">
                  <c:v>4.5</c:v>
                </c:pt>
                <c:pt idx="10" formatCode="0.0">
                  <c:v>5</c:v>
                </c:pt>
                <c:pt idx="11">
                  <c:v>5.5</c:v>
                </c:pt>
                <c:pt idx="12" formatCode="0.0">
                  <c:v>6</c:v>
                </c:pt>
                <c:pt idx="13">
                  <c:v>6.5</c:v>
                </c:pt>
                <c:pt idx="14" formatCode="0.0">
                  <c:v>7</c:v>
                </c:pt>
                <c:pt idx="15">
                  <c:v>7.5</c:v>
                </c:pt>
                <c:pt idx="16" formatCode="0.0">
                  <c:v>8</c:v>
                </c:pt>
                <c:pt idx="17">
                  <c:v>8.5</c:v>
                </c:pt>
                <c:pt idx="18" formatCode="0.0">
                  <c:v>9</c:v>
                </c:pt>
                <c:pt idx="19">
                  <c:v>9.5</c:v>
                </c:pt>
                <c:pt idx="20" formatCode="0.0">
                  <c:v>10</c:v>
                </c:pt>
                <c:pt idx="21">
                  <c:v>10.5</c:v>
                </c:pt>
                <c:pt idx="22" formatCode="0.0">
                  <c:v>11</c:v>
                </c:pt>
                <c:pt idx="23">
                  <c:v>11.5</c:v>
                </c:pt>
                <c:pt idx="24" formatCode="0.0">
                  <c:v>12</c:v>
                </c:pt>
              </c:numCache>
            </c:numRef>
          </c:cat>
          <c:val>
            <c:numRef>
              <c:f>'[KEEP følsomhedsberegning.xlsx]Ark1'!$J$7:$AH$7</c:f>
              <c:numCache>
                <c:formatCode>_ * #,##0_ ;_ * \-#,##0_ ;_ * "-"??_ ;_ @_ </c:formatCode>
                <c:ptCount val="25"/>
                <c:pt idx="0">
                  <c:v>0</c:v>
                </c:pt>
                <c:pt idx="1">
                  <c:v>100167</c:v>
                </c:pt>
                <c:pt idx="2">
                  <c:v>200334</c:v>
                </c:pt>
                <c:pt idx="3">
                  <c:v>300501</c:v>
                </c:pt>
                <c:pt idx="4">
                  <c:v>400668</c:v>
                </c:pt>
                <c:pt idx="5">
                  <c:v>500834</c:v>
                </c:pt>
                <c:pt idx="6">
                  <c:v>601001</c:v>
                </c:pt>
                <c:pt idx="7">
                  <c:v>701168</c:v>
                </c:pt>
                <c:pt idx="8">
                  <c:v>801335</c:v>
                </c:pt>
                <c:pt idx="9">
                  <c:v>901502</c:v>
                </c:pt>
                <c:pt idx="10">
                  <c:v>1001669</c:v>
                </c:pt>
                <c:pt idx="11">
                  <c:v>1101836</c:v>
                </c:pt>
                <c:pt idx="12">
                  <c:v>1202003</c:v>
                </c:pt>
                <c:pt idx="13">
                  <c:v>1302170</c:v>
                </c:pt>
                <c:pt idx="14">
                  <c:v>1402336</c:v>
                </c:pt>
                <c:pt idx="15">
                  <c:v>1502503</c:v>
                </c:pt>
                <c:pt idx="16">
                  <c:v>1602670</c:v>
                </c:pt>
                <c:pt idx="17">
                  <c:v>1702837</c:v>
                </c:pt>
                <c:pt idx="18">
                  <c:v>1803004</c:v>
                </c:pt>
                <c:pt idx="19">
                  <c:v>1903171</c:v>
                </c:pt>
                <c:pt idx="20">
                  <c:v>2003338</c:v>
                </c:pt>
                <c:pt idx="21">
                  <c:v>2103505</c:v>
                </c:pt>
                <c:pt idx="22">
                  <c:v>2203671</c:v>
                </c:pt>
                <c:pt idx="23">
                  <c:v>2303838</c:v>
                </c:pt>
                <c:pt idx="24">
                  <c:v>2404005</c:v>
                </c:pt>
              </c:numCache>
            </c:numRef>
          </c:val>
          <c:extLst>
            <c:ext xmlns:c16="http://schemas.microsoft.com/office/drawing/2014/chart" uri="{C3380CC4-5D6E-409C-BE32-E72D297353CC}">
              <c16:uniqueId val="{00000002-94FE-744C-A463-1D2F28058994}"/>
            </c:ext>
          </c:extLst>
        </c:ser>
        <c:dLbls>
          <c:showLegendKey val="0"/>
          <c:showVal val="0"/>
          <c:showCatName val="0"/>
          <c:showSerName val="0"/>
          <c:showPercent val="0"/>
          <c:showBubbleSize val="0"/>
        </c:dLbls>
        <c:gapWidth val="150"/>
        <c:overlap val="100"/>
        <c:axId val="45440000"/>
        <c:axId val="45528192"/>
      </c:barChart>
      <c:catAx>
        <c:axId val="45440000"/>
        <c:scaling>
          <c:orientation val="minMax"/>
        </c:scaling>
        <c:delete val="0"/>
        <c:axPos val="b"/>
        <c:title>
          <c:tx>
            <c:rich>
              <a:bodyPr rot="0" spcFirstLastPara="1" vertOverflow="ellipsis" vert="horz" wrap="square" anchor="ctr" anchorCtr="1"/>
              <a:lstStyle/>
              <a:p>
                <a:pPr>
                  <a:defRPr sz="800" b="0" i="0" u="none" strike="noStrike" kern="1200" baseline="0">
                    <a:solidFill>
                      <a:srgbClr val="7090AD"/>
                    </a:solidFill>
                    <a:latin typeface="+mn-lt"/>
                    <a:ea typeface="+mn-ea"/>
                    <a:cs typeface="+mn-cs"/>
                  </a:defRPr>
                </a:pPr>
                <a:r>
                  <a:rPr lang="da-DK" sz="800" i="1">
                    <a:solidFill>
                      <a:srgbClr val="7090AD"/>
                    </a:solidFill>
                  </a:rPr>
                  <a:t>Succesrate,</a:t>
                </a:r>
                <a:r>
                  <a:rPr lang="da-DK" sz="800" i="1" baseline="0">
                    <a:solidFill>
                      <a:srgbClr val="7090AD"/>
                    </a:solidFill>
                  </a:rPr>
                  <a:t> pct.</a:t>
                </a:r>
                <a:endParaRPr lang="da-DK" sz="800" i="1">
                  <a:solidFill>
                    <a:srgbClr val="7090AD"/>
                  </a:solidFill>
                </a:endParaRPr>
              </a:p>
            </c:rich>
          </c:tx>
          <c:layout>
            <c:manualLayout>
              <c:xMode val="edge"/>
              <c:yMode val="edge"/>
              <c:x val="0.87732310106569689"/>
              <c:y val="0.9069244061883569"/>
            </c:manualLayout>
          </c:layout>
          <c:overlay val="0"/>
          <c:spPr>
            <a:noFill/>
            <a:ln>
              <a:noFill/>
            </a:ln>
            <a:effectLst/>
          </c:spPr>
        </c:title>
        <c:numFmt formatCode="0.0"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crossAx val="45528192"/>
        <c:crosses val="autoZero"/>
        <c:auto val="1"/>
        <c:lblAlgn val="ctr"/>
        <c:lblOffset val="100"/>
        <c:noMultiLvlLbl val="0"/>
      </c:catAx>
      <c:valAx>
        <c:axId val="45528192"/>
        <c:scaling>
          <c:orientation val="minMax"/>
        </c:scaling>
        <c:delete val="0"/>
        <c:axPos val="l"/>
        <c:majorGridlines>
          <c:spPr>
            <a:ln w="9525" cap="flat" cmpd="sng" algn="ctr">
              <a:solidFill>
                <a:schemeClr val="tx1">
                  <a:lumMod val="15000"/>
                  <a:lumOff val="85000"/>
                </a:schemeClr>
              </a:solidFill>
              <a:round/>
            </a:ln>
            <a:effectLst/>
          </c:spPr>
        </c:majorGridlines>
        <c:numFmt formatCode="_ * #,##0_ ;_ * \-#,##0_ ;_ * &quot;-&quot;??_ ;_ @_ "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crossAx val="45440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legend>
    <c:plotVisOnly val="1"/>
    <c:dispBlanksAs val="gap"/>
    <c:showDLblsOverMax val="0"/>
  </c:chart>
  <c:spPr>
    <a:noFill/>
    <a:ln w="9525" cap="flat" cmpd="sng" algn="ctr">
      <a:noFill/>
      <a:round/>
    </a:ln>
    <a:effectLst/>
  </c:spPr>
  <c:txPr>
    <a:bodyPr/>
    <a:lstStyle/>
    <a:p>
      <a:pPr>
        <a:defRPr/>
      </a:pPr>
      <a:endParaRPr lang="da-DK"/>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06016356463455"/>
          <c:y val="0.12620638455827765"/>
          <c:w val="0.7773930308649768"/>
          <c:h val="0.6737208377905991"/>
        </c:manualLayout>
      </c:layout>
      <c:barChart>
        <c:barDir val="col"/>
        <c:grouping val="stacked"/>
        <c:varyColors val="0"/>
        <c:ser>
          <c:idx val="0"/>
          <c:order val="0"/>
          <c:tx>
            <c:strRef>
              <c:f>'[KEEP følsomhedsberegning.xlsx]Årligt + summeret'!$A$3</c:f>
              <c:strCache>
                <c:ptCount val="1"/>
                <c:pt idx="0">
                  <c:v>Kommune</c:v>
                </c:pt>
              </c:strCache>
            </c:strRef>
          </c:tx>
          <c:spPr>
            <a:solidFill>
              <a:srgbClr val="2F526F"/>
            </a:solidFill>
            <a:ln>
              <a:noFill/>
            </a:ln>
            <a:effectLst/>
          </c:spPr>
          <c:invertIfNegative val="0"/>
          <c:cat>
            <c:numRef>
              <c:f>'[KEEP følsomhedsberegning.xlsx]Årligt + summeret'!$B$2:$J$2</c:f>
              <c:numCache>
                <c:formatCode>General</c:formatCode>
                <c:ptCount val="9"/>
                <c:pt idx="0">
                  <c:v>2019</c:v>
                </c:pt>
                <c:pt idx="1">
                  <c:v>2020</c:v>
                </c:pt>
                <c:pt idx="2">
                  <c:v>2021</c:v>
                </c:pt>
                <c:pt idx="3">
                  <c:v>2022</c:v>
                </c:pt>
                <c:pt idx="4">
                  <c:v>2023</c:v>
                </c:pt>
                <c:pt idx="5">
                  <c:v>2024</c:v>
                </c:pt>
                <c:pt idx="6">
                  <c:v>2025</c:v>
                </c:pt>
                <c:pt idx="7">
                  <c:v>2026</c:v>
                </c:pt>
                <c:pt idx="8">
                  <c:v>2027</c:v>
                </c:pt>
              </c:numCache>
            </c:numRef>
          </c:cat>
          <c:val>
            <c:numRef>
              <c:f>'[KEEP følsomhedsberegning.xlsx]Årligt + summeret'!$B$3:$J$3</c:f>
              <c:numCache>
                <c:formatCode>_ * #,##0_ ;_ * \-#,##0_ ;_ * "-"??_ ;_ @_ </c:formatCode>
                <c:ptCount val="9"/>
                <c:pt idx="0">
                  <c:v>-526357.23442092957</c:v>
                </c:pt>
                <c:pt idx="1">
                  <c:v>-109078.35290381125</c:v>
                </c:pt>
                <c:pt idx="2">
                  <c:v>-2400.4075982224244</c:v>
                </c:pt>
                <c:pt idx="3">
                  <c:v>294017.17469124397</c:v>
                </c:pt>
                <c:pt idx="4">
                  <c:v>186933.86352418942</c:v>
                </c:pt>
                <c:pt idx="5">
                  <c:v>108622.40641011125</c:v>
                </c:pt>
                <c:pt idx="6">
                  <c:v>45784.802965657254</c:v>
                </c:pt>
                <c:pt idx="7">
                  <c:v>30130.053490284346</c:v>
                </c:pt>
                <c:pt idx="8">
                  <c:v>984.83149302860636</c:v>
                </c:pt>
              </c:numCache>
            </c:numRef>
          </c:val>
          <c:extLst>
            <c:ext xmlns:c16="http://schemas.microsoft.com/office/drawing/2014/chart" uri="{C3380CC4-5D6E-409C-BE32-E72D297353CC}">
              <c16:uniqueId val="{00000000-E010-8D43-ABA0-4645C6B5716C}"/>
            </c:ext>
          </c:extLst>
        </c:ser>
        <c:ser>
          <c:idx val="1"/>
          <c:order val="1"/>
          <c:tx>
            <c:strRef>
              <c:f>'[KEEP følsomhedsberegning.xlsx]Årligt + summeret'!$A$4</c:f>
              <c:strCache>
                <c:ptCount val="1"/>
                <c:pt idx="0">
                  <c:v>Region</c:v>
                </c:pt>
              </c:strCache>
            </c:strRef>
          </c:tx>
          <c:spPr>
            <a:solidFill>
              <a:srgbClr val="7090AD"/>
            </a:solidFill>
            <a:ln>
              <a:noFill/>
            </a:ln>
            <a:effectLst/>
          </c:spPr>
          <c:invertIfNegative val="0"/>
          <c:cat>
            <c:numRef>
              <c:f>'[KEEP følsomhedsberegning.xlsx]Årligt + summeret'!$B$2:$J$2</c:f>
              <c:numCache>
                <c:formatCode>General</c:formatCode>
                <c:ptCount val="9"/>
                <c:pt idx="0">
                  <c:v>2019</c:v>
                </c:pt>
                <c:pt idx="1">
                  <c:v>2020</c:v>
                </c:pt>
                <c:pt idx="2">
                  <c:v>2021</c:v>
                </c:pt>
                <c:pt idx="3">
                  <c:v>2022</c:v>
                </c:pt>
                <c:pt idx="4">
                  <c:v>2023</c:v>
                </c:pt>
                <c:pt idx="5">
                  <c:v>2024</c:v>
                </c:pt>
                <c:pt idx="6">
                  <c:v>2025</c:v>
                </c:pt>
                <c:pt idx="7">
                  <c:v>2026</c:v>
                </c:pt>
                <c:pt idx="8">
                  <c:v>2027</c:v>
                </c:pt>
              </c:numCache>
            </c:numRef>
          </c:cat>
          <c:val>
            <c:numRef>
              <c:f>'[KEEP følsomhedsberegning.xlsx]Årligt + summeret'!$B$4:$J$4</c:f>
              <c:numCache>
                <c:formatCode>_ * #,##0_ ;_ * \-#,##0_ ;_ * "-"??_ ;_ @_ </c:formatCode>
                <c:ptCount val="9"/>
                <c:pt idx="0">
                  <c:v>112.94455684504749</c:v>
                </c:pt>
                <c:pt idx="1">
                  <c:v>248.42344962377646</c:v>
                </c:pt>
                <c:pt idx="2">
                  <c:v>346.89726801498011</c:v>
                </c:pt>
                <c:pt idx="3">
                  <c:v>233.14776563207189</c:v>
                </c:pt>
                <c:pt idx="4">
                  <c:v>99.878482298129171</c:v>
                </c:pt>
                <c:pt idx="5">
                  <c:v>0</c:v>
                </c:pt>
                <c:pt idx="6">
                  <c:v>0</c:v>
                </c:pt>
                <c:pt idx="7">
                  <c:v>0</c:v>
                </c:pt>
                <c:pt idx="8">
                  <c:v>0</c:v>
                </c:pt>
              </c:numCache>
            </c:numRef>
          </c:val>
          <c:extLst>
            <c:ext xmlns:c16="http://schemas.microsoft.com/office/drawing/2014/chart" uri="{C3380CC4-5D6E-409C-BE32-E72D297353CC}">
              <c16:uniqueId val="{00000001-E010-8D43-ABA0-4645C6B5716C}"/>
            </c:ext>
          </c:extLst>
        </c:ser>
        <c:ser>
          <c:idx val="2"/>
          <c:order val="2"/>
          <c:tx>
            <c:strRef>
              <c:f>'[KEEP følsomhedsberegning.xlsx]Årligt + summeret'!$A$5</c:f>
              <c:strCache>
                <c:ptCount val="1"/>
                <c:pt idx="0">
                  <c:v>Stat</c:v>
                </c:pt>
              </c:strCache>
            </c:strRef>
          </c:tx>
          <c:spPr>
            <a:solidFill>
              <a:srgbClr val="CDDEF3"/>
            </a:solidFill>
            <a:ln>
              <a:noFill/>
            </a:ln>
            <a:effectLst/>
          </c:spPr>
          <c:invertIfNegative val="0"/>
          <c:cat>
            <c:numRef>
              <c:f>'[KEEP følsomhedsberegning.xlsx]Årligt + summeret'!$B$2:$J$2</c:f>
              <c:numCache>
                <c:formatCode>General</c:formatCode>
                <c:ptCount val="9"/>
                <c:pt idx="0">
                  <c:v>2019</c:v>
                </c:pt>
                <c:pt idx="1">
                  <c:v>2020</c:v>
                </c:pt>
                <c:pt idx="2">
                  <c:v>2021</c:v>
                </c:pt>
                <c:pt idx="3">
                  <c:v>2022</c:v>
                </c:pt>
                <c:pt idx="4">
                  <c:v>2023</c:v>
                </c:pt>
                <c:pt idx="5">
                  <c:v>2024</c:v>
                </c:pt>
                <c:pt idx="6">
                  <c:v>2025</c:v>
                </c:pt>
                <c:pt idx="7">
                  <c:v>2026</c:v>
                </c:pt>
                <c:pt idx="8">
                  <c:v>2027</c:v>
                </c:pt>
              </c:numCache>
            </c:numRef>
          </c:cat>
          <c:val>
            <c:numRef>
              <c:f>'[KEEP følsomhedsberegning.xlsx]Årligt + summeret'!$B$5:$J$5</c:f>
              <c:numCache>
                <c:formatCode>_ * #,##0_ ;_ * \-#,##0_ ;_ * "-"??_ ;_ @_ </c:formatCode>
                <c:ptCount val="9"/>
                <c:pt idx="0">
                  <c:v>35769.606660448022</c:v>
                </c:pt>
                <c:pt idx="1">
                  <c:v>63795.57950906975</c:v>
                </c:pt>
                <c:pt idx="2">
                  <c:v>84553.335764547635</c:v>
                </c:pt>
                <c:pt idx="3">
                  <c:v>69714.072827523167</c:v>
                </c:pt>
                <c:pt idx="4">
                  <c:v>54964.656073962549</c:v>
                </c:pt>
                <c:pt idx="5">
                  <c:v>43082.90462858641</c:v>
                </c:pt>
                <c:pt idx="6">
                  <c:v>26615.222438481385</c:v>
                </c:pt>
                <c:pt idx="7">
                  <c:v>16228.599343278152</c:v>
                </c:pt>
                <c:pt idx="8">
                  <c:v>5943.563299041205</c:v>
                </c:pt>
              </c:numCache>
            </c:numRef>
          </c:val>
          <c:extLst>
            <c:ext xmlns:c16="http://schemas.microsoft.com/office/drawing/2014/chart" uri="{C3380CC4-5D6E-409C-BE32-E72D297353CC}">
              <c16:uniqueId val="{00000002-E010-8D43-ABA0-4645C6B5716C}"/>
            </c:ext>
          </c:extLst>
        </c:ser>
        <c:dLbls>
          <c:showLegendKey val="0"/>
          <c:showVal val="0"/>
          <c:showCatName val="0"/>
          <c:showSerName val="0"/>
          <c:showPercent val="0"/>
          <c:showBubbleSize val="0"/>
        </c:dLbls>
        <c:gapWidth val="150"/>
        <c:overlap val="100"/>
        <c:axId val="40880768"/>
        <c:axId val="40882560"/>
      </c:barChart>
      <c:lineChart>
        <c:grouping val="standard"/>
        <c:varyColors val="0"/>
        <c:ser>
          <c:idx val="3"/>
          <c:order val="3"/>
          <c:tx>
            <c:v>Summeret nettoresultat</c:v>
          </c:tx>
          <c:spPr>
            <a:ln w="28575" cap="rnd">
              <a:solidFill>
                <a:srgbClr val="7C7679"/>
              </a:solidFill>
              <a:round/>
            </a:ln>
            <a:effectLst/>
          </c:spPr>
          <c:marker>
            <c:symbol val="none"/>
          </c:marker>
          <c:val>
            <c:numRef>
              <c:f>'[KEEP følsomhedsberegning.xlsx]Årligt + summeret'!$B$7:$J$7</c:f>
              <c:numCache>
                <c:formatCode>_ * #,##0_ ;_ * \-#,##0_ ;_ * "-"??_ ;_ @_ </c:formatCode>
                <c:ptCount val="9"/>
                <c:pt idx="0">
                  <c:v>-490474.68320363649</c:v>
                </c:pt>
                <c:pt idx="1">
                  <c:v>-535509.03314875427</c:v>
                </c:pt>
                <c:pt idx="2">
                  <c:v>-453009.20771441411</c:v>
                </c:pt>
                <c:pt idx="3">
                  <c:v>-89044.812430014892</c:v>
                </c:pt>
                <c:pt idx="4">
                  <c:v>152953.58565043518</c:v>
                </c:pt>
                <c:pt idx="5">
                  <c:v>304658.89668913285</c:v>
                </c:pt>
                <c:pt idx="6">
                  <c:v>377058.92209327145</c:v>
                </c:pt>
                <c:pt idx="7">
                  <c:v>423417.57492683397</c:v>
                </c:pt>
                <c:pt idx="8">
                  <c:v>430345.96971890377</c:v>
                </c:pt>
              </c:numCache>
            </c:numRef>
          </c:val>
          <c:smooth val="0"/>
          <c:extLst>
            <c:ext xmlns:c16="http://schemas.microsoft.com/office/drawing/2014/chart" uri="{C3380CC4-5D6E-409C-BE32-E72D297353CC}">
              <c16:uniqueId val="{00000003-E010-8D43-ABA0-4645C6B5716C}"/>
            </c:ext>
          </c:extLst>
        </c:ser>
        <c:dLbls>
          <c:showLegendKey val="0"/>
          <c:showVal val="0"/>
          <c:showCatName val="0"/>
          <c:showSerName val="0"/>
          <c:showPercent val="0"/>
          <c:showBubbleSize val="0"/>
        </c:dLbls>
        <c:marker val="1"/>
        <c:smooth val="0"/>
        <c:axId val="41046400"/>
        <c:axId val="40884480"/>
      </c:lineChart>
      <c:catAx>
        <c:axId val="408807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rgbClr val="7090AD"/>
                </a:solidFill>
                <a:latin typeface="+mn-lt"/>
                <a:ea typeface="+mn-ea"/>
                <a:cs typeface="+mn-cs"/>
              </a:defRPr>
            </a:pPr>
            <a:endParaRPr lang="da-DK"/>
          </a:p>
        </c:txPr>
        <c:crossAx val="40882560"/>
        <c:crosses val="autoZero"/>
        <c:auto val="1"/>
        <c:lblAlgn val="ctr"/>
        <c:lblOffset val="100"/>
        <c:noMultiLvlLbl val="0"/>
      </c:catAx>
      <c:valAx>
        <c:axId val="408825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800" b="0" i="0" u="none" strike="noStrike" kern="1200" baseline="0">
                    <a:solidFill>
                      <a:srgbClr val="7090AD"/>
                    </a:solidFill>
                    <a:latin typeface="+mn-lt"/>
                    <a:ea typeface="+mn-ea"/>
                    <a:cs typeface="+mn-cs"/>
                  </a:defRPr>
                </a:pPr>
                <a:r>
                  <a:rPr lang="da-DK" sz="800" i="1">
                    <a:solidFill>
                      <a:srgbClr val="7090AD"/>
                    </a:solidFill>
                  </a:rPr>
                  <a:t>Årligt</a:t>
                </a:r>
                <a:r>
                  <a:rPr lang="da-DK" sz="800" i="1" baseline="0">
                    <a:solidFill>
                      <a:srgbClr val="7090AD"/>
                    </a:solidFill>
                  </a:rPr>
                  <a:t> </a:t>
                </a:r>
              </a:p>
              <a:p>
                <a:pPr>
                  <a:defRPr sz="800" b="0" i="0" u="none" strike="noStrike" kern="1200" baseline="0">
                    <a:solidFill>
                      <a:srgbClr val="7090AD"/>
                    </a:solidFill>
                    <a:latin typeface="+mn-lt"/>
                    <a:ea typeface="+mn-ea"/>
                    <a:cs typeface="+mn-cs"/>
                  </a:defRPr>
                </a:pPr>
                <a:r>
                  <a:rPr lang="da-DK" sz="800" i="1" baseline="0">
                    <a:solidFill>
                      <a:srgbClr val="7090AD"/>
                    </a:solidFill>
                  </a:rPr>
                  <a:t>nettoresultat</a:t>
                </a:r>
                <a:endParaRPr lang="da-DK" sz="800" i="1">
                  <a:solidFill>
                    <a:srgbClr val="7090AD"/>
                  </a:solidFill>
                </a:endParaRPr>
              </a:p>
            </c:rich>
          </c:tx>
          <c:layout>
            <c:manualLayout>
              <c:xMode val="edge"/>
              <c:yMode val="edge"/>
              <c:x val="2.055076037813399E-3"/>
              <c:y val="3.7125370464549394E-3"/>
            </c:manualLayout>
          </c:layout>
          <c:overlay val="0"/>
          <c:spPr>
            <a:noFill/>
            <a:ln>
              <a:noFill/>
            </a:ln>
            <a:effectLst/>
          </c:spPr>
        </c:title>
        <c:numFmt formatCode="_ * #,##0_ ;_ * \-#,##0_ ;_ * &quot;-&quot;??_ ;_ @_ "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crossAx val="40880768"/>
        <c:crosses val="autoZero"/>
        <c:crossBetween val="between"/>
      </c:valAx>
      <c:valAx>
        <c:axId val="40884480"/>
        <c:scaling>
          <c:orientation val="minMax"/>
        </c:scaling>
        <c:delete val="0"/>
        <c:axPos val="r"/>
        <c:title>
          <c:tx>
            <c:rich>
              <a:bodyPr rot="0" spcFirstLastPara="1" vertOverflow="ellipsis" wrap="square" anchor="ctr" anchorCtr="1"/>
              <a:lstStyle/>
              <a:p>
                <a:pPr>
                  <a:defRPr sz="800" b="0" i="0" u="none" strike="noStrike" kern="1200" baseline="0">
                    <a:solidFill>
                      <a:srgbClr val="7090AD"/>
                    </a:solidFill>
                    <a:latin typeface="+mn-lt"/>
                    <a:ea typeface="+mn-ea"/>
                    <a:cs typeface="+mn-cs"/>
                  </a:defRPr>
                </a:pPr>
                <a:r>
                  <a:rPr lang="da-DK" sz="800" i="1">
                    <a:solidFill>
                      <a:srgbClr val="7090AD"/>
                    </a:solidFill>
                  </a:rPr>
                  <a:t>Summeret</a:t>
                </a:r>
                <a:r>
                  <a:rPr lang="da-DK" sz="800" i="1" baseline="0">
                    <a:solidFill>
                      <a:srgbClr val="7090AD"/>
                    </a:solidFill>
                  </a:rPr>
                  <a:t> nettoresultat</a:t>
                </a:r>
                <a:endParaRPr lang="da-DK" sz="800" i="1">
                  <a:solidFill>
                    <a:srgbClr val="7090AD"/>
                  </a:solidFill>
                </a:endParaRPr>
              </a:p>
            </c:rich>
          </c:tx>
          <c:layout>
            <c:manualLayout>
              <c:xMode val="edge"/>
              <c:yMode val="edge"/>
              <c:x val="0.88589198390891644"/>
              <c:y val="3.7125370464549381E-3"/>
            </c:manualLayout>
          </c:layout>
          <c:overlay val="0"/>
          <c:spPr>
            <a:noFill/>
            <a:ln>
              <a:noFill/>
            </a:ln>
            <a:effectLst/>
          </c:spPr>
        </c:title>
        <c:numFmt formatCode="_ * #,##0_ ;_ * \-#,##0_ ;_ * &quot;-&quot;??_ ;_ @_ " sourceLinked="0"/>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crossAx val="41046400"/>
        <c:crosses val="max"/>
        <c:crossBetween val="between"/>
      </c:valAx>
      <c:catAx>
        <c:axId val="41046400"/>
        <c:scaling>
          <c:orientation val="minMax"/>
        </c:scaling>
        <c:delete val="1"/>
        <c:axPos val="b"/>
        <c:majorTickMark val="out"/>
        <c:minorTickMark val="none"/>
        <c:tickLblPos val="nextTo"/>
        <c:crossAx val="40884480"/>
        <c:crosses val="autoZero"/>
        <c:auto val="1"/>
        <c:lblAlgn val="ctr"/>
        <c:lblOffset val="100"/>
        <c:noMultiLvlLbl val="0"/>
      </c:catAx>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legend>
    <c:plotVisOnly val="1"/>
    <c:dispBlanksAs val="gap"/>
    <c:showDLblsOverMax val="0"/>
  </c:chart>
  <c:txPr>
    <a:bodyPr/>
    <a:lstStyle/>
    <a:p>
      <a:pPr>
        <a:defRPr/>
      </a:pPr>
      <a:endParaRPr lang="da-DK"/>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2F526F"/>
            </a:solidFill>
          </c:spPr>
          <c:dPt>
            <c:idx val="0"/>
            <c:bubble3D val="0"/>
            <c:spPr>
              <a:solidFill>
                <a:srgbClr val="2F526F"/>
              </a:solidFill>
              <a:ln w="19050">
                <a:solidFill>
                  <a:schemeClr val="lt1"/>
                </a:solidFill>
              </a:ln>
              <a:effectLst/>
            </c:spPr>
            <c:extLst>
              <c:ext xmlns:c16="http://schemas.microsoft.com/office/drawing/2014/chart" uri="{C3380CC4-5D6E-409C-BE32-E72D297353CC}">
                <c16:uniqueId val="{00000001-3267-914C-AB33-0C1421F38E09}"/>
              </c:ext>
            </c:extLst>
          </c:dPt>
          <c:dPt>
            <c:idx val="1"/>
            <c:bubble3D val="0"/>
            <c:spPr>
              <a:solidFill>
                <a:srgbClr val="7090AD"/>
              </a:solidFill>
              <a:ln w="19050">
                <a:solidFill>
                  <a:schemeClr val="lt1"/>
                </a:solidFill>
              </a:ln>
              <a:effectLst/>
            </c:spPr>
            <c:extLst>
              <c:ext xmlns:c16="http://schemas.microsoft.com/office/drawing/2014/chart" uri="{C3380CC4-5D6E-409C-BE32-E72D297353CC}">
                <c16:uniqueId val="{00000003-3267-914C-AB33-0C1421F38E09}"/>
              </c:ext>
            </c:extLst>
          </c:dPt>
          <c:val>
            <c:numRef>
              <c:f>[Mappe1]Ark1!$A$3:$A$4</c:f>
              <c:numCache>
                <c:formatCode>General</c:formatCode>
                <c:ptCount val="2"/>
                <c:pt idx="0">
                  <c:v>30</c:v>
                </c:pt>
                <c:pt idx="1">
                  <c:v>70</c:v>
                </c:pt>
              </c:numCache>
            </c:numRef>
          </c:val>
          <c:extLst>
            <c:ext xmlns:c16="http://schemas.microsoft.com/office/drawing/2014/chart" uri="{C3380CC4-5D6E-409C-BE32-E72D297353CC}">
              <c16:uniqueId val="{00000004-3267-914C-AB33-0C1421F38E09}"/>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a:pPr>
      <a:endParaRPr lang="da-DK"/>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7090AD"/>
            </a:solidFill>
          </c:spPr>
          <c:dPt>
            <c:idx val="0"/>
            <c:bubble3D val="0"/>
            <c:spPr>
              <a:solidFill>
                <a:srgbClr val="2F526F"/>
              </a:solidFill>
              <a:ln w="19050">
                <a:solidFill>
                  <a:schemeClr val="lt1"/>
                </a:solidFill>
              </a:ln>
              <a:effectLst/>
            </c:spPr>
            <c:extLst>
              <c:ext xmlns:c16="http://schemas.microsoft.com/office/drawing/2014/chart" uri="{C3380CC4-5D6E-409C-BE32-E72D297353CC}">
                <c16:uniqueId val="{00000001-B7F4-884D-9975-8631BD6668B6}"/>
              </c:ext>
            </c:extLst>
          </c:dPt>
          <c:dPt>
            <c:idx val="1"/>
            <c:bubble3D val="0"/>
            <c:spPr>
              <a:solidFill>
                <a:srgbClr val="7090AD"/>
              </a:solidFill>
              <a:ln w="19050">
                <a:solidFill>
                  <a:schemeClr val="lt1"/>
                </a:solidFill>
              </a:ln>
              <a:effectLst/>
            </c:spPr>
            <c:extLst>
              <c:ext xmlns:c16="http://schemas.microsoft.com/office/drawing/2014/chart" uri="{C3380CC4-5D6E-409C-BE32-E72D297353CC}">
                <c16:uniqueId val="{00000003-B7F4-884D-9975-8631BD6668B6}"/>
              </c:ext>
            </c:extLst>
          </c:dPt>
          <c:val>
            <c:numRef>
              <c:f>[Mappe1]Ark1!$A$7:$A$8</c:f>
              <c:numCache>
                <c:formatCode>General</c:formatCode>
                <c:ptCount val="2"/>
                <c:pt idx="0">
                  <c:v>23</c:v>
                </c:pt>
                <c:pt idx="1">
                  <c:v>77</c:v>
                </c:pt>
              </c:numCache>
            </c:numRef>
          </c:val>
          <c:extLst>
            <c:ext xmlns:c16="http://schemas.microsoft.com/office/drawing/2014/chart" uri="{C3380CC4-5D6E-409C-BE32-E72D297353CC}">
              <c16:uniqueId val="{00000004-B7F4-884D-9975-8631BD6668B6}"/>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a:pPr>
      <a:endParaRPr lang="da-DK"/>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14678602861146"/>
          <c:y val="9.90990990990991E-2"/>
          <c:w val="0.7076482954121337"/>
          <c:h val="0.87368111978636442"/>
        </c:manualLayout>
      </c:layout>
      <c:pieChart>
        <c:varyColors val="1"/>
        <c:ser>
          <c:idx val="0"/>
          <c:order val="0"/>
          <c:spPr>
            <a:solidFill>
              <a:srgbClr val="7090AD"/>
            </a:solidFill>
          </c:spPr>
          <c:dPt>
            <c:idx val="0"/>
            <c:bubble3D val="0"/>
            <c:spPr>
              <a:solidFill>
                <a:srgbClr val="2F526F"/>
              </a:solidFill>
              <a:ln w="19050">
                <a:solidFill>
                  <a:schemeClr val="lt1"/>
                </a:solidFill>
              </a:ln>
              <a:effectLst/>
            </c:spPr>
            <c:extLst>
              <c:ext xmlns:c16="http://schemas.microsoft.com/office/drawing/2014/chart" uri="{C3380CC4-5D6E-409C-BE32-E72D297353CC}">
                <c16:uniqueId val="{00000001-91DA-9C46-8484-0167B2F2AA97}"/>
              </c:ext>
            </c:extLst>
          </c:dPt>
          <c:dPt>
            <c:idx val="1"/>
            <c:bubble3D val="0"/>
            <c:spPr>
              <a:solidFill>
                <a:srgbClr val="7090AD"/>
              </a:solidFill>
              <a:ln w="19050">
                <a:solidFill>
                  <a:schemeClr val="lt1"/>
                </a:solidFill>
              </a:ln>
              <a:effectLst/>
            </c:spPr>
            <c:extLst>
              <c:ext xmlns:c16="http://schemas.microsoft.com/office/drawing/2014/chart" uri="{C3380CC4-5D6E-409C-BE32-E72D297353CC}">
                <c16:uniqueId val="{00000003-91DA-9C46-8484-0167B2F2AA97}"/>
              </c:ext>
            </c:extLst>
          </c:dPt>
          <c:val>
            <c:numRef>
              <c:f>[Mappe1]Ark1!$A$11:$A$12</c:f>
              <c:numCache>
                <c:formatCode>General</c:formatCode>
                <c:ptCount val="2"/>
                <c:pt idx="0">
                  <c:v>31</c:v>
                </c:pt>
                <c:pt idx="1">
                  <c:v>69</c:v>
                </c:pt>
              </c:numCache>
            </c:numRef>
          </c:val>
          <c:extLst>
            <c:ext xmlns:c16="http://schemas.microsoft.com/office/drawing/2014/chart" uri="{C3380CC4-5D6E-409C-BE32-E72D297353CC}">
              <c16:uniqueId val="{00000004-91DA-9C46-8484-0167B2F2AA97}"/>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a:pPr>
      <a:endParaRPr lang="da-DK"/>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3997121327576"/>
          <c:y val="8.2901554404145081E-2"/>
          <c:w val="0.83136130161149213"/>
          <c:h val="0.74655977588293687"/>
        </c:manualLayout>
      </c:layout>
      <c:barChart>
        <c:barDir val="col"/>
        <c:grouping val="stacked"/>
        <c:varyColors val="0"/>
        <c:ser>
          <c:idx val="1"/>
          <c:order val="0"/>
          <c:tx>
            <c:strRef>
              <c:f>'[MIKAT-GO følsomhedsberegning.xlsx]Følsomhedsberegninger'!$I$5</c:f>
              <c:strCache>
                <c:ptCount val="1"/>
                <c:pt idx="0">
                  <c:v>Kommune</c:v>
                </c:pt>
              </c:strCache>
            </c:strRef>
          </c:tx>
          <c:spPr>
            <a:solidFill>
              <a:srgbClr val="2F526F"/>
            </a:solidFill>
            <a:ln>
              <a:noFill/>
            </a:ln>
            <a:effectLst/>
          </c:spPr>
          <c:invertIfNegative val="0"/>
          <c:cat>
            <c:numRef>
              <c:f>'[MIKAT-GO følsomhedsberegning.xlsx]Følsomhedsberegninger'!$J$4:$R$4</c:f>
              <c:numCache>
                <c:formatCode>0</c:formatCode>
                <c:ptCount val="9"/>
                <c:pt idx="0">
                  <c:v>30</c:v>
                </c:pt>
                <c:pt idx="1">
                  <c:v>35</c:v>
                </c:pt>
                <c:pt idx="2">
                  <c:v>40</c:v>
                </c:pt>
                <c:pt idx="3">
                  <c:v>45</c:v>
                </c:pt>
                <c:pt idx="4">
                  <c:v>50</c:v>
                </c:pt>
                <c:pt idx="5">
                  <c:v>55</c:v>
                </c:pt>
                <c:pt idx="6">
                  <c:v>60</c:v>
                </c:pt>
                <c:pt idx="7">
                  <c:v>65</c:v>
                </c:pt>
                <c:pt idx="8">
                  <c:v>70</c:v>
                </c:pt>
              </c:numCache>
            </c:numRef>
          </c:cat>
          <c:val>
            <c:numRef>
              <c:f>'[MIKAT-GO følsomhedsberegning.xlsx]Følsomhedsberegninger'!$J$5:$R$5</c:f>
              <c:numCache>
                <c:formatCode>_ * #,##0_ ;_ * \-#,##0_ ;_ * "-"??_ ;_ @_ </c:formatCode>
                <c:ptCount val="9"/>
                <c:pt idx="0">
                  <c:v>879580</c:v>
                </c:pt>
                <c:pt idx="1">
                  <c:v>1207375</c:v>
                </c:pt>
                <c:pt idx="2">
                  <c:v>1535171</c:v>
                </c:pt>
                <c:pt idx="3">
                  <c:v>1862966</c:v>
                </c:pt>
                <c:pt idx="4">
                  <c:v>2190761</c:v>
                </c:pt>
                <c:pt idx="5">
                  <c:v>2518557</c:v>
                </c:pt>
                <c:pt idx="6">
                  <c:v>2846352</c:v>
                </c:pt>
                <c:pt idx="7">
                  <c:v>3174147</c:v>
                </c:pt>
                <c:pt idx="8">
                  <c:v>3501943</c:v>
                </c:pt>
              </c:numCache>
            </c:numRef>
          </c:val>
          <c:extLst>
            <c:ext xmlns:c16="http://schemas.microsoft.com/office/drawing/2014/chart" uri="{C3380CC4-5D6E-409C-BE32-E72D297353CC}">
              <c16:uniqueId val="{00000000-60A1-1043-82C1-6D75ED17FB69}"/>
            </c:ext>
          </c:extLst>
        </c:ser>
        <c:ser>
          <c:idx val="2"/>
          <c:order val="1"/>
          <c:tx>
            <c:strRef>
              <c:f>'[MIKAT-GO følsomhedsberegning.xlsx]Følsomhedsberegninger'!$I$6</c:f>
              <c:strCache>
                <c:ptCount val="1"/>
                <c:pt idx="0">
                  <c:v>Region</c:v>
                </c:pt>
              </c:strCache>
            </c:strRef>
          </c:tx>
          <c:spPr>
            <a:solidFill>
              <a:srgbClr val="7090AD"/>
            </a:solidFill>
            <a:ln>
              <a:noFill/>
            </a:ln>
            <a:effectLst/>
          </c:spPr>
          <c:invertIfNegative val="0"/>
          <c:cat>
            <c:numRef>
              <c:f>'[MIKAT-GO følsomhedsberegning.xlsx]Følsomhedsberegninger'!$J$4:$R$4</c:f>
              <c:numCache>
                <c:formatCode>0</c:formatCode>
                <c:ptCount val="9"/>
                <c:pt idx="0">
                  <c:v>30</c:v>
                </c:pt>
                <c:pt idx="1">
                  <c:v>35</c:v>
                </c:pt>
                <c:pt idx="2">
                  <c:v>40</c:v>
                </c:pt>
                <c:pt idx="3">
                  <c:v>45</c:v>
                </c:pt>
                <c:pt idx="4">
                  <c:v>50</c:v>
                </c:pt>
                <c:pt idx="5">
                  <c:v>55</c:v>
                </c:pt>
                <c:pt idx="6">
                  <c:v>60</c:v>
                </c:pt>
                <c:pt idx="7">
                  <c:v>65</c:v>
                </c:pt>
                <c:pt idx="8">
                  <c:v>70</c:v>
                </c:pt>
              </c:numCache>
            </c:numRef>
          </c:cat>
          <c:val>
            <c:numRef>
              <c:f>'[MIKAT-GO følsomhedsberegning.xlsx]Følsomhedsberegninger'!$J$6:$R$6</c:f>
              <c:numCache>
                <c:formatCode>_ * #,##0_ ;_ * \-#,##0_ ;_ * "-"??_ ;_ @_ </c:formatCode>
                <c:ptCount val="9"/>
                <c:pt idx="0">
                  <c:v>330413</c:v>
                </c:pt>
                <c:pt idx="1">
                  <c:v>385482</c:v>
                </c:pt>
                <c:pt idx="2">
                  <c:v>440550</c:v>
                </c:pt>
                <c:pt idx="3">
                  <c:v>495619</c:v>
                </c:pt>
                <c:pt idx="4">
                  <c:v>550688</c:v>
                </c:pt>
                <c:pt idx="5">
                  <c:v>605757</c:v>
                </c:pt>
                <c:pt idx="6">
                  <c:v>660826</c:v>
                </c:pt>
                <c:pt idx="7">
                  <c:v>715895</c:v>
                </c:pt>
                <c:pt idx="8">
                  <c:v>770963</c:v>
                </c:pt>
              </c:numCache>
            </c:numRef>
          </c:val>
          <c:extLst>
            <c:ext xmlns:c16="http://schemas.microsoft.com/office/drawing/2014/chart" uri="{C3380CC4-5D6E-409C-BE32-E72D297353CC}">
              <c16:uniqueId val="{00000001-60A1-1043-82C1-6D75ED17FB69}"/>
            </c:ext>
          </c:extLst>
        </c:ser>
        <c:ser>
          <c:idx val="3"/>
          <c:order val="2"/>
          <c:tx>
            <c:strRef>
              <c:f>'[MIKAT-GO følsomhedsberegning.xlsx]Følsomhedsberegninger'!$I$7</c:f>
              <c:strCache>
                <c:ptCount val="1"/>
                <c:pt idx="0">
                  <c:v>Stat</c:v>
                </c:pt>
              </c:strCache>
            </c:strRef>
          </c:tx>
          <c:spPr>
            <a:solidFill>
              <a:srgbClr val="CDDEF3"/>
            </a:solidFill>
            <a:ln>
              <a:noFill/>
            </a:ln>
            <a:effectLst/>
          </c:spPr>
          <c:invertIfNegative val="0"/>
          <c:cat>
            <c:numRef>
              <c:f>'[MIKAT-GO følsomhedsberegning.xlsx]Følsomhedsberegninger'!$J$4:$R$4</c:f>
              <c:numCache>
                <c:formatCode>0</c:formatCode>
                <c:ptCount val="9"/>
                <c:pt idx="0">
                  <c:v>30</c:v>
                </c:pt>
                <c:pt idx="1">
                  <c:v>35</c:v>
                </c:pt>
                <c:pt idx="2">
                  <c:v>40</c:v>
                </c:pt>
                <c:pt idx="3">
                  <c:v>45</c:v>
                </c:pt>
                <c:pt idx="4">
                  <c:v>50</c:v>
                </c:pt>
                <c:pt idx="5">
                  <c:v>55</c:v>
                </c:pt>
                <c:pt idx="6">
                  <c:v>60</c:v>
                </c:pt>
                <c:pt idx="7">
                  <c:v>65</c:v>
                </c:pt>
                <c:pt idx="8">
                  <c:v>70</c:v>
                </c:pt>
              </c:numCache>
            </c:numRef>
          </c:cat>
          <c:val>
            <c:numRef>
              <c:f>'[MIKAT-GO følsomhedsberegning.xlsx]Følsomhedsberegninger'!$J$7:$R$7</c:f>
              <c:numCache>
                <c:formatCode>_ * #,##0_ ;_ * \-#,##0_ ;_ * "-"??_ ;_ @_ </c:formatCode>
                <c:ptCount val="9"/>
                <c:pt idx="0">
                  <c:v>5952697</c:v>
                </c:pt>
                <c:pt idx="1">
                  <c:v>6944813</c:v>
                </c:pt>
                <c:pt idx="2">
                  <c:v>7936929</c:v>
                </c:pt>
                <c:pt idx="3">
                  <c:v>8929045</c:v>
                </c:pt>
                <c:pt idx="4">
                  <c:v>9921162</c:v>
                </c:pt>
                <c:pt idx="5">
                  <c:v>10913278</c:v>
                </c:pt>
                <c:pt idx="6">
                  <c:v>11905394</c:v>
                </c:pt>
                <c:pt idx="7">
                  <c:v>12897510</c:v>
                </c:pt>
                <c:pt idx="8">
                  <c:v>13889626</c:v>
                </c:pt>
              </c:numCache>
            </c:numRef>
          </c:val>
          <c:extLst>
            <c:ext xmlns:c16="http://schemas.microsoft.com/office/drawing/2014/chart" uri="{C3380CC4-5D6E-409C-BE32-E72D297353CC}">
              <c16:uniqueId val="{00000002-60A1-1043-82C1-6D75ED17FB69}"/>
            </c:ext>
          </c:extLst>
        </c:ser>
        <c:dLbls>
          <c:showLegendKey val="0"/>
          <c:showVal val="0"/>
          <c:showCatName val="0"/>
          <c:showSerName val="0"/>
          <c:showPercent val="0"/>
          <c:showBubbleSize val="0"/>
        </c:dLbls>
        <c:gapWidth val="150"/>
        <c:overlap val="100"/>
        <c:axId val="47368832"/>
        <c:axId val="47547136"/>
      </c:barChart>
      <c:catAx>
        <c:axId val="47368832"/>
        <c:scaling>
          <c:orientation val="minMax"/>
        </c:scaling>
        <c:delete val="0"/>
        <c:axPos val="b"/>
        <c:title>
          <c:tx>
            <c:rich>
              <a:bodyPr rot="0" spcFirstLastPara="1" vertOverflow="ellipsis" vert="horz" wrap="square" anchor="ctr" anchorCtr="1"/>
              <a:lstStyle/>
              <a:p>
                <a:pPr>
                  <a:defRPr sz="800" b="0" i="0" u="none" strike="noStrike" kern="1200" baseline="0">
                    <a:solidFill>
                      <a:srgbClr val="7090AD"/>
                    </a:solidFill>
                    <a:latin typeface="+mn-lt"/>
                    <a:ea typeface="+mn-ea"/>
                    <a:cs typeface="+mn-cs"/>
                  </a:defRPr>
                </a:pPr>
                <a:r>
                  <a:rPr lang="da-DK" sz="800" i="1">
                    <a:solidFill>
                      <a:srgbClr val="7090AD"/>
                    </a:solidFill>
                  </a:rPr>
                  <a:t>Succesrate,</a:t>
                </a:r>
                <a:r>
                  <a:rPr lang="da-DK" sz="800" i="1" baseline="0">
                    <a:solidFill>
                      <a:srgbClr val="7090AD"/>
                    </a:solidFill>
                  </a:rPr>
                  <a:t> pct.</a:t>
                </a:r>
                <a:endParaRPr lang="da-DK" sz="800" i="1">
                  <a:solidFill>
                    <a:srgbClr val="7090AD"/>
                  </a:solidFill>
                </a:endParaRPr>
              </a:p>
            </c:rich>
          </c:tx>
          <c:layout>
            <c:manualLayout>
              <c:xMode val="edge"/>
              <c:yMode val="edge"/>
              <c:x val="0.79960823949425675"/>
              <c:y val="0.92072702052139854"/>
            </c:manualLayout>
          </c:layout>
          <c:overlay val="0"/>
          <c:spPr>
            <a:noFill/>
            <a:ln>
              <a:noFill/>
            </a:ln>
            <a:effectLst/>
          </c:spPr>
        </c:title>
        <c:numFmt formatCode="0"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crossAx val="47547136"/>
        <c:crosses val="autoZero"/>
        <c:auto val="1"/>
        <c:lblAlgn val="ctr"/>
        <c:lblOffset val="100"/>
        <c:noMultiLvlLbl val="0"/>
      </c:catAx>
      <c:valAx>
        <c:axId val="47547136"/>
        <c:scaling>
          <c:orientation val="minMax"/>
        </c:scaling>
        <c:delete val="0"/>
        <c:axPos val="l"/>
        <c:majorGridlines>
          <c:spPr>
            <a:ln w="9525" cap="flat" cmpd="sng" algn="ctr">
              <a:solidFill>
                <a:schemeClr val="tx1">
                  <a:lumMod val="15000"/>
                  <a:lumOff val="85000"/>
                </a:schemeClr>
              </a:solidFill>
              <a:round/>
            </a:ln>
            <a:effectLst/>
          </c:spPr>
        </c:majorGridlines>
        <c:numFmt formatCode="_ * #,##0_ ;_ * \-#,##0_ ;_ * &quot;-&quot;??_ ;_ @_ "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crossAx val="47368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legend>
    <c:plotVisOnly val="1"/>
    <c:dispBlanksAs val="gap"/>
    <c:showDLblsOverMax val="0"/>
  </c:chart>
  <c:spPr>
    <a:noFill/>
    <a:ln w="9525" cap="flat" cmpd="sng" algn="ctr">
      <a:noFill/>
      <a:round/>
    </a:ln>
    <a:effectLst/>
  </c:spPr>
  <c:txPr>
    <a:bodyPr/>
    <a:lstStyle/>
    <a:p>
      <a:pPr>
        <a:defRPr/>
      </a:pPr>
      <a:endParaRPr lang="da-DK"/>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254221866052273"/>
          <c:y val="0.11493989114344334"/>
          <c:w val="0.7773930308649768"/>
          <c:h val="0.6737208377905991"/>
        </c:manualLayout>
      </c:layout>
      <c:barChart>
        <c:barDir val="col"/>
        <c:grouping val="stacked"/>
        <c:varyColors val="0"/>
        <c:ser>
          <c:idx val="0"/>
          <c:order val="0"/>
          <c:tx>
            <c:strRef>
              <c:f>'[MIKAT-GO følsomhedsberegning.xlsx]Årligt + summeret'!$A$34</c:f>
              <c:strCache>
                <c:ptCount val="1"/>
                <c:pt idx="0">
                  <c:v>Kommune</c:v>
                </c:pt>
              </c:strCache>
            </c:strRef>
          </c:tx>
          <c:spPr>
            <a:solidFill>
              <a:srgbClr val="2F526F"/>
            </a:solidFill>
            <a:ln>
              <a:noFill/>
            </a:ln>
            <a:effectLst/>
          </c:spPr>
          <c:invertIfNegative val="0"/>
          <c:cat>
            <c:numRef>
              <c:f>'[MIKAT-GO følsomhedsberegning.xlsx]Årligt + summeret'!$B$2:$J$2</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'[MIKAT-GO følsomhedsberegning.xlsx]Årligt + summeret'!$B$34:$J$34</c:f>
              <c:numCache>
                <c:formatCode>_ * #,##0_ ;_ * \-#,##0_ ;_ * "-"??_ ;_ @_ </c:formatCode>
                <c:ptCount val="9"/>
                <c:pt idx="0">
                  <c:v>-371867.391245123</c:v>
                </c:pt>
                <c:pt idx="1">
                  <c:v>-101576.21614566098</c:v>
                </c:pt>
                <c:pt idx="2">
                  <c:v>132991.10493347302</c:v>
                </c:pt>
                <c:pt idx="3">
                  <c:v>638865.66473130335</c:v>
                </c:pt>
                <c:pt idx="4">
                  <c:v>551988.74849232996</c:v>
                </c:pt>
                <c:pt idx="5">
                  <c:v>420234.15528016287</c:v>
                </c:pt>
                <c:pt idx="6">
                  <c:v>393946.07625952095</c:v>
                </c:pt>
                <c:pt idx="7">
                  <c:v>286530.70062725147</c:v>
                </c:pt>
                <c:pt idx="8">
                  <c:v>239648.4278319845</c:v>
                </c:pt>
              </c:numCache>
            </c:numRef>
          </c:val>
          <c:extLst>
            <c:ext xmlns:c16="http://schemas.microsoft.com/office/drawing/2014/chart" uri="{C3380CC4-5D6E-409C-BE32-E72D297353CC}">
              <c16:uniqueId val="{00000000-8C9F-7E43-B2C1-F156286724C7}"/>
            </c:ext>
          </c:extLst>
        </c:ser>
        <c:ser>
          <c:idx val="1"/>
          <c:order val="1"/>
          <c:tx>
            <c:strRef>
              <c:f>'[MIKAT-GO følsomhedsberegning.xlsx]Årligt + summeret'!$A$35</c:f>
              <c:strCache>
                <c:ptCount val="1"/>
                <c:pt idx="0">
                  <c:v>Region</c:v>
                </c:pt>
              </c:strCache>
            </c:strRef>
          </c:tx>
          <c:spPr>
            <a:solidFill>
              <a:srgbClr val="7090AD"/>
            </a:solidFill>
            <a:ln>
              <a:noFill/>
            </a:ln>
            <a:effectLst/>
          </c:spPr>
          <c:invertIfNegative val="0"/>
          <c:cat>
            <c:numRef>
              <c:f>'[MIKAT-GO følsomhedsberegning.xlsx]Årligt + summeret'!$B$2:$J$2</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'[MIKAT-GO følsomhedsberegning.xlsx]Årligt + summeret'!$B$35:$J$35</c:f>
              <c:numCache>
                <c:formatCode>_ * #,##0_ ;_ * \-#,##0_ ;_ * "-"??_ ;_ @_ </c:formatCode>
                <c:ptCount val="9"/>
                <c:pt idx="0">
                  <c:v>96184.068825569484</c:v>
                </c:pt>
                <c:pt idx="1">
                  <c:v>187107.9700781451</c:v>
                </c:pt>
                <c:pt idx="2">
                  <c:v>179911.50969052414</c:v>
                </c:pt>
                <c:pt idx="3">
                  <c:v>87484.549292804659</c:v>
                </c:pt>
                <c:pt idx="4">
                  <c:v>0</c:v>
                </c:pt>
                <c:pt idx="5">
                  <c:v>0</c:v>
                </c:pt>
                <c:pt idx="6">
                  <c:v>0</c:v>
                </c:pt>
                <c:pt idx="7">
                  <c:v>0</c:v>
                </c:pt>
                <c:pt idx="8">
                  <c:v>0</c:v>
                </c:pt>
              </c:numCache>
            </c:numRef>
          </c:val>
          <c:extLst>
            <c:ext xmlns:c16="http://schemas.microsoft.com/office/drawing/2014/chart" uri="{C3380CC4-5D6E-409C-BE32-E72D297353CC}">
              <c16:uniqueId val="{00000001-8C9F-7E43-B2C1-F156286724C7}"/>
            </c:ext>
          </c:extLst>
        </c:ser>
        <c:ser>
          <c:idx val="2"/>
          <c:order val="2"/>
          <c:tx>
            <c:strRef>
              <c:f>'[MIKAT-GO følsomhedsberegning.xlsx]Årligt + summeret'!$A$36</c:f>
              <c:strCache>
                <c:ptCount val="1"/>
                <c:pt idx="0">
                  <c:v>Stat</c:v>
                </c:pt>
              </c:strCache>
            </c:strRef>
          </c:tx>
          <c:spPr>
            <a:solidFill>
              <a:srgbClr val="CDDEF3"/>
            </a:solidFill>
            <a:ln>
              <a:noFill/>
            </a:ln>
            <a:effectLst/>
          </c:spPr>
          <c:invertIfNegative val="0"/>
          <c:cat>
            <c:numRef>
              <c:f>'[MIKAT-GO følsomhedsberegning.xlsx]Årligt + summeret'!$B$2:$J$2</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'[MIKAT-GO følsomhedsberegning.xlsx]Årligt + summeret'!$B$36:$J$36</c:f>
              <c:numCache>
                <c:formatCode>_ * #,##0_ ;_ * \-#,##0_ ;_ * "-"??_ ;_ @_ </c:formatCode>
                <c:ptCount val="9"/>
                <c:pt idx="0">
                  <c:v>616530.59707863268</c:v>
                </c:pt>
                <c:pt idx="1">
                  <c:v>1153519.6712784199</c:v>
                </c:pt>
                <c:pt idx="2">
                  <c:v>1589323.2599305999</c:v>
                </c:pt>
                <c:pt idx="3">
                  <c:v>1386894.7925276982</c:v>
                </c:pt>
                <c:pt idx="4">
                  <c:v>1248447.8689204191</c:v>
                </c:pt>
                <c:pt idx="5">
                  <c:v>1183601.262968756</c:v>
                </c:pt>
                <c:pt idx="6">
                  <c:v>1229446.8843972033</c:v>
                </c:pt>
                <c:pt idx="7">
                  <c:v>913134.70849566115</c:v>
                </c:pt>
                <c:pt idx="8">
                  <c:v>600262.60697302513</c:v>
                </c:pt>
              </c:numCache>
            </c:numRef>
          </c:val>
          <c:extLst>
            <c:ext xmlns:c16="http://schemas.microsoft.com/office/drawing/2014/chart" uri="{C3380CC4-5D6E-409C-BE32-E72D297353CC}">
              <c16:uniqueId val="{00000002-8C9F-7E43-B2C1-F156286724C7}"/>
            </c:ext>
          </c:extLst>
        </c:ser>
        <c:dLbls>
          <c:showLegendKey val="0"/>
          <c:showVal val="0"/>
          <c:showCatName val="0"/>
          <c:showSerName val="0"/>
          <c:showPercent val="0"/>
          <c:showBubbleSize val="0"/>
        </c:dLbls>
        <c:gapWidth val="150"/>
        <c:overlap val="100"/>
        <c:axId val="137965568"/>
        <c:axId val="137967104"/>
      </c:barChart>
      <c:lineChart>
        <c:grouping val="standard"/>
        <c:varyColors val="0"/>
        <c:ser>
          <c:idx val="3"/>
          <c:order val="3"/>
          <c:tx>
            <c:v>Summeret nettoresultat</c:v>
          </c:tx>
          <c:spPr>
            <a:ln w="28575" cap="rnd">
              <a:solidFill>
                <a:srgbClr val="7C7679"/>
              </a:solidFill>
              <a:round/>
            </a:ln>
            <a:effectLst/>
          </c:spPr>
          <c:marker>
            <c:symbol val="none"/>
          </c:marker>
          <c:val>
            <c:numRef>
              <c:f>'[MIKAT-GO følsomhedsberegning.xlsx]Årligt + summeret'!$B$38:$J$38</c:f>
              <c:numCache>
                <c:formatCode>_ * #,##0_ ;_ * \-#,##0_ ;_ * "-"??_ ;_ @_ </c:formatCode>
                <c:ptCount val="9"/>
                <c:pt idx="0">
                  <c:v>340847.27465907915</c:v>
                </c:pt>
                <c:pt idx="1">
                  <c:v>1579898.6998699834</c:v>
                </c:pt>
                <c:pt idx="2">
                  <c:v>3482124.5744245802</c:v>
                </c:pt>
                <c:pt idx="3">
                  <c:v>5595369.5809763866</c:v>
                </c:pt>
                <c:pt idx="4">
                  <c:v>7395806.1983891353</c:v>
                </c:pt>
                <c:pt idx="5">
                  <c:v>8999641.6166380551</c:v>
                </c:pt>
                <c:pt idx="6">
                  <c:v>10623034.57729478</c:v>
                </c:pt>
                <c:pt idx="7">
                  <c:v>11822699.986417692</c:v>
                </c:pt>
                <c:pt idx="8">
                  <c:v>12662611.021222701</c:v>
                </c:pt>
              </c:numCache>
            </c:numRef>
          </c:val>
          <c:smooth val="0"/>
          <c:extLst>
            <c:ext xmlns:c16="http://schemas.microsoft.com/office/drawing/2014/chart" uri="{C3380CC4-5D6E-409C-BE32-E72D297353CC}">
              <c16:uniqueId val="{00000003-8C9F-7E43-B2C1-F156286724C7}"/>
            </c:ext>
          </c:extLst>
        </c:ser>
        <c:dLbls>
          <c:showLegendKey val="0"/>
          <c:showVal val="0"/>
          <c:showCatName val="0"/>
          <c:showSerName val="0"/>
          <c:showPercent val="0"/>
          <c:showBubbleSize val="0"/>
        </c:dLbls>
        <c:marker val="1"/>
        <c:smooth val="0"/>
        <c:axId val="137999872"/>
        <c:axId val="137969024"/>
      </c:lineChart>
      <c:catAx>
        <c:axId val="1379655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0" i="0" u="none" strike="noStrike" kern="1200" baseline="0">
                <a:solidFill>
                  <a:srgbClr val="7090AD"/>
                </a:solidFill>
                <a:latin typeface="+mn-lt"/>
                <a:ea typeface="+mn-ea"/>
                <a:cs typeface="+mn-cs"/>
              </a:defRPr>
            </a:pPr>
            <a:endParaRPr lang="da-DK"/>
          </a:p>
        </c:txPr>
        <c:crossAx val="137967104"/>
        <c:crosses val="autoZero"/>
        <c:auto val="1"/>
        <c:lblAlgn val="ctr"/>
        <c:lblOffset val="100"/>
        <c:noMultiLvlLbl val="0"/>
      </c:catAx>
      <c:valAx>
        <c:axId val="137967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800" b="0" i="0" u="none" strike="noStrike" kern="1200" baseline="0">
                    <a:solidFill>
                      <a:srgbClr val="7090AD"/>
                    </a:solidFill>
                    <a:latin typeface="+mn-lt"/>
                    <a:ea typeface="+mn-ea"/>
                    <a:cs typeface="+mn-cs"/>
                  </a:defRPr>
                </a:pPr>
                <a:r>
                  <a:rPr lang="da-DK" sz="800" i="1">
                    <a:solidFill>
                      <a:srgbClr val="7090AD"/>
                    </a:solidFill>
                  </a:rPr>
                  <a:t>Årligt</a:t>
                </a:r>
                <a:r>
                  <a:rPr lang="da-DK" sz="800" i="1" baseline="0">
                    <a:solidFill>
                      <a:srgbClr val="7090AD"/>
                    </a:solidFill>
                  </a:rPr>
                  <a:t> </a:t>
                </a:r>
              </a:p>
              <a:p>
                <a:pPr>
                  <a:defRPr sz="800" b="0" i="0" u="none" strike="noStrike" kern="1200" baseline="0">
                    <a:solidFill>
                      <a:srgbClr val="7090AD"/>
                    </a:solidFill>
                    <a:latin typeface="+mn-lt"/>
                    <a:ea typeface="+mn-ea"/>
                    <a:cs typeface="+mn-cs"/>
                  </a:defRPr>
                </a:pPr>
                <a:r>
                  <a:rPr lang="da-DK" sz="800" i="1" baseline="0">
                    <a:solidFill>
                      <a:srgbClr val="7090AD"/>
                    </a:solidFill>
                  </a:rPr>
                  <a:t>nettoresultat</a:t>
                </a:r>
                <a:endParaRPr lang="da-DK" sz="800" i="1">
                  <a:solidFill>
                    <a:srgbClr val="7090AD"/>
                  </a:solidFill>
                </a:endParaRPr>
              </a:p>
            </c:rich>
          </c:tx>
          <c:layout>
            <c:manualLayout>
              <c:xMode val="edge"/>
              <c:yMode val="edge"/>
              <c:x val="2.055076037813399E-3"/>
              <c:y val="3.7125370464549394E-3"/>
            </c:manualLayout>
          </c:layout>
          <c:overlay val="0"/>
          <c:spPr>
            <a:noFill/>
            <a:ln>
              <a:noFill/>
            </a:ln>
            <a:effectLst/>
          </c:spPr>
        </c:title>
        <c:numFmt formatCode="_ * #,##0_ ;_ * \-#,##0_ ;_ * &quot;-&quot;??_ ;_ @_ "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crossAx val="137965568"/>
        <c:crosses val="autoZero"/>
        <c:crossBetween val="between"/>
      </c:valAx>
      <c:valAx>
        <c:axId val="137969024"/>
        <c:scaling>
          <c:orientation val="minMax"/>
        </c:scaling>
        <c:delete val="0"/>
        <c:axPos val="r"/>
        <c:title>
          <c:tx>
            <c:rich>
              <a:bodyPr rot="0" spcFirstLastPara="1" vertOverflow="ellipsis" wrap="square" anchor="ctr" anchorCtr="1"/>
              <a:lstStyle/>
              <a:p>
                <a:pPr>
                  <a:defRPr sz="800" b="0" i="0" u="none" strike="noStrike" kern="1200" baseline="0">
                    <a:solidFill>
                      <a:srgbClr val="7090AD"/>
                    </a:solidFill>
                    <a:latin typeface="+mn-lt"/>
                    <a:ea typeface="+mn-ea"/>
                    <a:cs typeface="+mn-cs"/>
                  </a:defRPr>
                </a:pPr>
                <a:r>
                  <a:rPr lang="da-DK" sz="800" i="1">
                    <a:solidFill>
                      <a:srgbClr val="7090AD"/>
                    </a:solidFill>
                  </a:rPr>
                  <a:t>Summeret</a:t>
                </a:r>
                <a:r>
                  <a:rPr lang="da-DK" sz="800" i="1" baseline="0">
                    <a:solidFill>
                      <a:srgbClr val="7090AD"/>
                    </a:solidFill>
                  </a:rPr>
                  <a:t> nettoresultat</a:t>
                </a:r>
                <a:endParaRPr lang="da-DK" sz="800" i="1">
                  <a:solidFill>
                    <a:srgbClr val="7090AD"/>
                  </a:solidFill>
                </a:endParaRPr>
              </a:p>
            </c:rich>
          </c:tx>
          <c:layout>
            <c:manualLayout>
              <c:xMode val="edge"/>
              <c:yMode val="edge"/>
              <c:x val="0.88589198390891644"/>
              <c:y val="3.7125370464549381E-3"/>
            </c:manualLayout>
          </c:layout>
          <c:overlay val="0"/>
          <c:spPr>
            <a:noFill/>
            <a:ln>
              <a:noFill/>
            </a:ln>
            <a:effectLst/>
          </c:spPr>
        </c:title>
        <c:numFmt formatCode="_ * #,##0_ ;_ * \-#,##0_ ;_ * &quot;-&quot;??_ ;_ @_ " sourceLinked="0"/>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crossAx val="137999872"/>
        <c:crosses val="max"/>
        <c:crossBetween val="between"/>
      </c:valAx>
      <c:catAx>
        <c:axId val="137999872"/>
        <c:scaling>
          <c:orientation val="minMax"/>
        </c:scaling>
        <c:delete val="1"/>
        <c:axPos val="b"/>
        <c:majorTickMark val="out"/>
        <c:minorTickMark val="none"/>
        <c:tickLblPos val="nextTo"/>
        <c:crossAx val="137969024"/>
        <c:crosses val="autoZero"/>
        <c:auto val="1"/>
        <c:lblAlgn val="ctr"/>
        <c:lblOffset val="100"/>
        <c:noMultiLvlLbl val="0"/>
      </c:catAx>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7090AD"/>
              </a:solidFill>
              <a:latin typeface="+mn-lt"/>
              <a:ea typeface="+mn-ea"/>
              <a:cs typeface="+mn-cs"/>
            </a:defRPr>
          </a:pPr>
          <a:endParaRPr lang="da-DK"/>
        </a:p>
      </c:txPr>
    </c:legend>
    <c:plotVisOnly val="1"/>
    <c:dispBlanksAs val="gap"/>
    <c:showDLblsOverMax val="0"/>
  </c:chart>
  <c:txPr>
    <a:bodyPr/>
    <a:lstStyle/>
    <a:p>
      <a:pPr>
        <a:defRPr/>
      </a:pPr>
      <a:endParaRPr lang="da-DK"/>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0.00043</cdr:x>
      <cdr:y>0.00716</cdr:y>
    </cdr:from>
    <cdr:to>
      <cdr:x>0.1818</cdr:x>
      <cdr:y>0.04853</cdr:y>
    </cdr:to>
    <cdr:sp macro="" textlink="">
      <cdr:nvSpPr>
        <cdr:cNvPr id="2" name="Tekstboks 1"/>
        <cdr:cNvSpPr txBox="1"/>
      </cdr:nvSpPr>
      <cdr:spPr>
        <a:xfrm xmlns:a="http://schemas.openxmlformats.org/drawingml/2006/main">
          <a:off x="1686" y="24934"/>
          <a:ext cx="718307" cy="1440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a-DK" sz="1100" dirty="0"/>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Pladsholder til dato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365289-CD08-44BF-AD30-ACB3B0206E69}" type="datetime2">
              <a:rPr lang="da-DK" smtClean="0"/>
              <a:t>16. november 2019</a:t>
            </a:fld>
            <a:endParaRPr lang="da-DK" dirty="0"/>
          </a:p>
        </p:txBody>
      </p:sp>
      <p:sp>
        <p:nvSpPr>
          <p:cNvPr id="4" name="Pladsholder til sidefod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5" name="Pladsholder til slide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89BE38-A799-4993-A8C4-E0FE3F379F6A}" type="slidenum">
              <a:rPr lang="da-DK" smtClean="0"/>
              <a:t>‹nr.›</a:t>
            </a:fld>
            <a:endParaRPr lang="da-DK" dirty="0"/>
          </a:p>
        </p:txBody>
      </p:sp>
      <p:pic>
        <p:nvPicPr>
          <p:cNvPr id="7" name="Billede 6"/>
          <p:cNvPicPr>
            <a:picLocks noChangeAspect="1"/>
          </p:cNvPicPr>
          <p:nvPr/>
        </p:nvPicPr>
        <p:blipFill>
          <a:blip r:embed="rId2"/>
          <a:stretch>
            <a:fillRect/>
          </a:stretch>
        </p:blipFill>
        <p:spPr>
          <a:xfrm>
            <a:off x="221667" y="143508"/>
            <a:ext cx="1264233" cy="440761"/>
          </a:xfrm>
          <a:prstGeom prst="rect">
            <a:avLst/>
          </a:prstGeom>
        </p:spPr>
      </p:pic>
    </p:spTree>
    <p:extLst>
      <p:ext uri="{BB962C8B-B14F-4D97-AF65-F5344CB8AC3E}">
        <p14:creationId xmlns:p14="http://schemas.microsoft.com/office/powerpoint/2010/main" val="375749580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CF504D-878A-429B-8974-EBB5C855CFD7}" type="datetime2">
              <a:rPr lang="da-DK" smtClean="0"/>
              <a:t>16. november 2019</a:t>
            </a:fld>
            <a:endParaRPr lang="da-DK" dirty="0"/>
          </a:p>
        </p:txBody>
      </p:sp>
      <p:sp>
        <p:nvSpPr>
          <p:cNvPr id="4" name="Pladsholder til slidebille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913D85-34BC-4FA7-A491-B95498CAAD60}" type="slidenum">
              <a:rPr lang="da-DK" smtClean="0"/>
              <a:t>‹nr.›</a:t>
            </a:fld>
            <a:endParaRPr lang="da-DK" dirty="0"/>
          </a:p>
        </p:txBody>
      </p:sp>
    </p:spTree>
    <p:extLst>
      <p:ext uri="{BB962C8B-B14F-4D97-AF65-F5344CB8AC3E}">
        <p14:creationId xmlns:p14="http://schemas.microsoft.com/office/powerpoint/2010/main" val="347624377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u="sng" baseline="0" dirty="0"/>
              <a:t>Carsten</a:t>
            </a:r>
          </a:p>
          <a:p>
            <a:endParaRPr lang="da-DK" baseline="0" dirty="0"/>
          </a:p>
          <a:p>
            <a:pPr marL="171450" indent="-171450">
              <a:buFontTx/>
              <a:buChar char="-"/>
            </a:pPr>
            <a:r>
              <a:rPr lang="da-DK" baseline="0" dirty="0"/>
              <a:t>Tusind tak for invitationen til samarbejde om denne workshop.</a:t>
            </a:r>
          </a:p>
          <a:p>
            <a:pPr marL="171450" indent="-171450">
              <a:buFontTx/>
              <a:buChar char="-"/>
            </a:pPr>
            <a:r>
              <a:rPr lang="da-DK" baseline="0" dirty="0"/>
              <a:t>Jeg kan sige – på vores alles vegne – at vi har glædet os og set frem til denne dag sammen med jer; til at høre om jeres arbejde og erfaringer med SØM. </a:t>
            </a:r>
          </a:p>
          <a:p>
            <a:pPr marL="171450" indent="-171450">
              <a:buFontTx/>
              <a:buChar char="-"/>
            </a:pPr>
            <a:r>
              <a:rPr lang="da-DK" baseline="0" dirty="0"/>
              <a:t>Mit navn er Carsten, jeg er KC i CDAM, som har ansvaret for SØM. Med mig har jeg Tine, Bolette og Kenneth, som alle til dagligt sidder med udviklingen og udbredelsen af SØM. Dem vil I komme til at høre meget mere fra om lidt.</a:t>
            </a:r>
          </a:p>
          <a:p>
            <a:pPr marL="171450" indent="-171450">
              <a:buFontTx/>
              <a:buChar char="-"/>
            </a:pPr>
            <a:r>
              <a:rPr lang="da-DK" baseline="0" dirty="0"/>
              <a:t>Medio 2018 oprettede vi i Socialstyrelsen en SØM-enhed med en SØM-leder, Kenneth Lykke Sørensen, hvor alt udviklingsarbejdet og udbredelsesaktiviteter omkring SØM er forankret. Det er VIVE og Incentive der har udviklet SØM for Socialstyrelsen, og det er ligeledes VIVE og Incentive der gennemfører vores SØM uddannelse. </a:t>
            </a:r>
          </a:p>
          <a:p>
            <a:pPr marL="171450" indent="-171450">
              <a:buFontTx/>
              <a:buChar char="-"/>
            </a:pPr>
            <a:r>
              <a:rPr lang="da-DK" baseline="0" dirty="0"/>
              <a:t>At vi nu står her sammen i dag, viser at vi har med SØM har ramt noget, som I kommuner kan bruge, og det er helt afgørende. For SØM er udviklet til kommunerne. Den er udviklet til at understøtte jeres beslutninger om sociale indsatser, så I et på et mere kvalificeret grundlag, kan træffe de for jer rigtige beslutninger. SØM kan mange ting, men der er også ting, man ikke kan med SØM. Dem vil vi i løbet af i dag også høre om.</a:t>
            </a:r>
          </a:p>
          <a:p>
            <a:pPr marL="171450" indent="-171450">
              <a:buFontTx/>
              <a:buChar char="-"/>
            </a:pPr>
            <a:r>
              <a:rPr lang="da-DK" baseline="0" dirty="0"/>
              <a:t>Hvad er det så man kan med SØM …..</a:t>
            </a:r>
          </a:p>
        </p:txBody>
      </p:sp>
      <p:sp>
        <p:nvSpPr>
          <p:cNvPr id="4" name="Pladsholder til diasnummer 3"/>
          <p:cNvSpPr>
            <a:spLocks noGrp="1"/>
          </p:cNvSpPr>
          <p:nvPr>
            <p:ph type="sldNum" sz="quarter" idx="10"/>
          </p:nvPr>
        </p:nvSpPr>
        <p:spPr/>
        <p:txBody>
          <a:bodyPr/>
          <a:lstStyle/>
          <a:p>
            <a:fld id="{BA4CC2FA-81EB-7645-A056-1A1B2D71557F}" type="slidenum">
              <a:rPr lang="da-DK" smtClean="0"/>
              <a:pPr/>
              <a:t>1</a:t>
            </a:fld>
            <a:endParaRPr lang="da-DK"/>
          </a:p>
        </p:txBody>
      </p:sp>
    </p:spTree>
    <p:extLst>
      <p:ext uri="{BB962C8B-B14F-4D97-AF65-F5344CB8AC3E}">
        <p14:creationId xmlns:p14="http://schemas.microsoft.com/office/powerpoint/2010/main" val="2448469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a:t>Effektstørrelse:</a:t>
            </a:r>
            <a:r>
              <a:rPr lang="da-DK" baseline="0" dirty="0"/>
              <a:t> Der er anvendt </a:t>
            </a:r>
            <a:r>
              <a:rPr lang="da-DK" baseline="0" dirty="0" err="1"/>
              <a:t>Cohen’s</a:t>
            </a:r>
            <a:r>
              <a:rPr lang="da-DK" baseline="0" dirty="0"/>
              <a:t> d: Effekten som andel af standardafvigelsen på effektmålet. Det angiver, om ændringen er stor eller lille i forhold til ”den normale variation” på effektmålet. </a:t>
            </a:r>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a:p>
          <a:p>
            <a:pPr fontAlgn="base"/>
            <a:r>
              <a:rPr lang="en-US" sz="1200" b="0" i="0" kern="1200" dirty="0">
                <a:solidFill>
                  <a:schemeClr val="tx1"/>
                </a:solidFill>
                <a:effectLst/>
                <a:latin typeface="+mn-lt"/>
                <a:ea typeface="+mn-ea"/>
                <a:cs typeface="+mn-cs"/>
              </a:rPr>
              <a:t>Small effect = 0.2</a:t>
            </a:r>
          </a:p>
          <a:p>
            <a:pPr fontAlgn="base"/>
            <a:r>
              <a:rPr lang="en-US" sz="1200" b="0" i="0" kern="1200" dirty="0">
                <a:solidFill>
                  <a:schemeClr val="tx1"/>
                </a:solidFill>
                <a:effectLst/>
                <a:latin typeface="+mn-lt"/>
                <a:ea typeface="+mn-ea"/>
                <a:cs typeface="+mn-cs"/>
              </a:rPr>
              <a:t>Medium Effect = 0.5</a:t>
            </a:r>
          </a:p>
          <a:p>
            <a:pPr fontAlgn="base"/>
            <a:r>
              <a:rPr lang="en-US" sz="1200" b="0" i="0" kern="1200" dirty="0">
                <a:solidFill>
                  <a:schemeClr val="tx1"/>
                </a:solidFill>
                <a:effectLst/>
                <a:latin typeface="+mn-lt"/>
                <a:ea typeface="+mn-ea"/>
                <a:cs typeface="+mn-cs"/>
              </a:rPr>
              <a:t>Large Effect = 0.8</a:t>
            </a:r>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a-DK" baseline="0" dirty="0"/>
              <a:t>Fordelen er at effekten kan sammenlignes på tværs af studier med forskellige effektmål</a:t>
            </a:r>
          </a:p>
          <a:p>
            <a:pPr marL="0" marR="0" indent="0" algn="l" defTabSz="914400" rtl="0" eaLnBrk="1" fontAlgn="auto" latinLnBrk="0" hangingPunct="1">
              <a:lnSpc>
                <a:spcPct val="100000"/>
              </a:lnSpc>
              <a:spcBef>
                <a:spcPts val="0"/>
              </a:spcBef>
              <a:spcAft>
                <a:spcPts val="0"/>
              </a:spcAft>
              <a:buClrTx/>
              <a:buSzTx/>
              <a:buFontTx/>
              <a:buNone/>
              <a:tabLst/>
              <a:defRPr/>
            </a:pPr>
            <a:endParaRPr lang="da-DK"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12</a:t>
            </a:fld>
            <a:endParaRPr lang="da-DK" dirty="0"/>
          </a:p>
        </p:txBody>
      </p:sp>
    </p:spTree>
    <p:extLst>
      <p:ext uri="{BB962C8B-B14F-4D97-AF65-F5344CB8AC3E}">
        <p14:creationId xmlns:p14="http://schemas.microsoft.com/office/powerpoint/2010/main" val="2566445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aseline="0" dirty="0"/>
              <a:t>Optimalt: Viden om de langsigtede effekter af sociale indsatser (jf. WSIPP)</a:t>
            </a:r>
          </a:p>
          <a:p>
            <a:r>
              <a:rPr lang="da-DK" baseline="0" dirty="0"/>
              <a:t>… Alternativ: Bruge registerdata til at estimere konsekvenserne.</a:t>
            </a:r>
            <a:endParaRPr lang="da-DK" dirty="0"/>
          </a:p>
          <a:p>
            <a:endParaRPr lang="da-DK" dirty="0"/>
          </a:p>
          <a:p>
            <a:r>
              <a:rPr lang="da-DK" dirty="0"/>
              <a:t>I princippet bruges </a:t>
            </a:r>
            <a:r>
              <a:rPr lang="da-DK" dirty="0" err="1"/>
              <a:t>SØMs</a:t>
            </a:r>
            <a:r>
              <a:rPr lang="da-DK" dirty="0"/>
              <a:t> succesmål udelukkende til at inddele målgruppen i to</a:t>
            </a:r>
            <a:r>
              <a:rPr lang="da-DK" baseline="0" dirty="0"/>
              <a:t> grupper med og uden succes</a:t>
            </a:r>
            <a:r>
              <a:rPr lang="da-DK" dirty="0"/>
              <a:t>, hvis</a:t>
            </a:r>
            <a:r>
              <a:rPr lang="da-DK" baseline="0" dirty="0"/>
              <a:t> forbrug af ydelser (altså konsekvenserne) vi kan følge over tid</a:t>
            </a:r>
          </a:p>
          <a:p>
            <a:pPr marL="171450" indent="-171450">
              <a:buFont typeface="Arial" panose="020B0604020202020204" pitchFamily="34" charset="0"/>
              <a:buChar char="•"/>
            </a:pPr>
            <a:r>
              <a:rPr lang="da-DK" baseline="0" dirty="0"/>
              <a:t>Obs. ingen kausalitet: Vi ved ikke, hvorfor nogle personer ikke længere bruger herberg/forsorgshjem, og de kan i princippet stadig godt være hjemløse.</a:t>
            </a:r>
          </a:p>
          <a:p>
            <a:pPr marL="171450" indent="-171450">
              <a:buFont typeface="Arial" panose="020B0604020202020204" pitchFamily="34" charset="0"/>
              <a:buChar char="•"/>
            </a:pPr>
            <a:r>
              <a:rPr lang="da-DK" baseline="0" dirty="0"/>
              <a:t>For hver målgruppe er udviklet et registerbaseret succesmål, der indikerer en forbedring for målgruppen  </a:t>
            </a:r>
            <a:endParaRPr lang="da-DK" dirty="0"/>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13</a:t>
            </a:fld>
            <a:endParaRPr lang="da-DK" dirty="0"/>
          </a:p>
        </p:txBody>
      </p:sp>
    </p:spTree>
    <p:extLst>
      <p:ext uri="{BB962C8B-B14F-4D97-AF65-F5344CB8AC3E}">
        <p14:creationId xmlns:p14="http://schemas.microsoft.com/office/powerpoint/2010/main" val="3067586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aseline="0" dirty="0"/>
              <a:t>Konsekvenser måles typisk 6 år, for nogle op til 9 år, for nogle færre år pga. databegrænsninger. For børn og unge betyder det, at der er estimeret konsekvenser, mens målgrupperne stadig er børn og unge og ind i det tidlige voksenliv.</a:t>
            </a:r>
          </a:p>
          <a:p>
            <a:endParaRPr lang="da-DK" baseline="0" dirty="0"/>
          </a:p>
          <a:p>
            <a:r>
              <a:rPr lang="da-DK" baseline="0" dirty="0"/>
              <a:t>En konsekvens medregnes kun, så længe der kan estimeres en signifikant forskel mellem succesgruppen og andre. OBS på at der, jo længere ud i tiden man kommer, vil være færre observationer, hvilket kan være årsagen til de mange nuller</a:t>
            </a:r>
            <a:endParaRPr lang="da-DK" dirty="0"/>
          </a:p>
          <a:p>
            <a:endParaRPr lang="da-DK" dirty="0"/>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14</a:t>
            </a:fld>
            <a:endParaRPr lang="da-DK" dirty="0"/>
          </a:p>
        </p:txBody>
      </p:sp>
    </p:spTree>
    <p:extLst>
      <p:ext uri="{BB962C8B-B14F-4D97-AF65-F5344CB8AC3E}">
        <p14:creationId xmlns:p14="http://schemas.microsoft.com/office/powerpoint/2010/main" val="3971410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Her er oversigten over de konsekvenser</a:t>
            </a:r>
            <a:r>
              <a:rPr lang="da-DK" baseline="0" dirty="0"/>
              <a:t> som er med i </a:t>
            </a:r>
            <a:r>
              <a:rPr lang="da-DK" baseline="0" dirty="0" err="1"/>
              <a:t>Vidensdatabasen</a:t>
            </a:r>
            <a:r>
              <a:rPr lang="da-DK" baseline="0" dirty="0"/>
              <a:t> på voksenområdet. OBS. kvaliteten af estimaterne på visse sociale ydelser er dårligere end de øvrige, da vi kun har data for få år.</a:t>
            </a:r>
          </a:p>
        </p:txBody>
      </p:sp>
      <p:sp>
        <p:nvSpPr>
          <p:cNvPr id="4" name="Pladsholder til diasnummer 3"/>
          <p:cNvSpPr>
            <a:spLocks noGrp="1"/>
          </p:cNvSpPr>
          <p:nvPr>
            <p:ph type="sldNum" sz="quarter" idx="10"/>
          </p:nvPr>
        </p:nvSpPr>
        <p:spPr/>
        <p:txBody>
          <a:bodyPr/>
          <a:lstStyle/>
          <a:p>
            <a:fld id="{BA4CC2FA-81EB-7645-A056-1A1B2D71557F}" type="slidenum">
              <a:rPr lang="da-DK" smtClean="0"/>
              <a:pPr/>
              <a:t>15</a:t>
            </a:fld>
            <a:endParaRPr lang="da-DK"/>
          </a:p>
        </p:txBody>
      </p:sp>
    </p:spTree>
    <p:extLst>
      <p:ext uri="{BB962C8B-B14F-4D97-AF65-F5344CB8AC3E}">
        <p14:creationId xmlns:p14="http://schemas.microsoft.com/office/powerpoint/2010/main" val="542558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aseline="0" dirty="0"/>
              <a:t>Nye konsekvenser der er tilføjet i SØM ver2.0 for børn og unge</a:t>
            </a:r>
          </a:p>
        </p:txBody>
      </p:sp>
      <p:sp>
        <p:nvSpPr>
          <p:cNvPr id="4" name="Pladsholder til diasnummer 3"/>
          <p:cNvSpPr>
            <a:spLocks noGrp="1"/>
          </p:cNvSpPr>
          <p:nvPr>
            <p:ph type="sldNum" sz="quarter" idx="10"/>
          </p:nvPr>
        </p:nvSpPr>
        <p:spPr/>
        <p:txBody>
          <a:bodyPr/>
          <a:lstStyle/>
          <a:p>
            <a:fld id="{BA4CC2FA-81EB-7645-A056-1A1B2D71557F}" type="slidenum">
              <a:rPr lang="da-DK" smtClean="0"/>
              <a:pPr/>
              <a:t>16</a:t>
            </a:fld>
            <a:endParaRPr lang="da-DK"/>
          </a:p>
        </p:txBody>
      </p:sp>
    </p:spTree>
    <p:extLst>
      <p:ext uri="{BB962C8B-B14F-4D97-AF65-F5344CB8AC3E}">
        <p14:creationId xmlns:p14="http://schemas.microsoft.com/office/powerpoint/2010/main" val="542558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u="none" strike="noStrike" kern="1200" baseline="0" dirty="0">
                <a:solidFill>
                  <a:schemeClr val="tx1"/>
                </a:solidFill>
                <a:latin typeface="+mn-lt"/>
                <a:ea typeface="+mn-ea"/>
                <a:cs typeface="+mn-cs"/>
              </a:rPr>
              <a:t>Gennemsnitspriser – mulighed for at indtaste egne priser.</a:t>
            </a:r>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17</a:t>
            </a:fld>
            <a:endParaRPr lang="da-DK" dirty="0"/>
          </a:p>
        </p:txBody>
      </p:sp>
    </p:spTree>
    <p:extLst>
      <p:ext uri="{BB962C8B-B14F-4D97-AF65-F5344CB8AC3E}">
        <p14:creationId xmlns:p14="http://schemas.microsoft.com/office/powerpoint/2010/main" val="3901072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Som</a:t>
            </a:r>
            <a:r>
              <a:rPr lang="da-DK" baseline="0" dirty="0"/>
              <a:t> noget nyt i SØM ver2 findes en funktion som kan fordele de kommunale udgifter og indtægter på kommunale forvaltninger. Giver mulighed for et større detaljeringsniveau i beregningerne i kommunerne; bedre grundlag for dialog og samarbejde på tværs af forvaltninger. </a:t>
            </a:r>
          </a:p>
          <a:p>
            <a:pPr marL="171450" indent="-171450">
              <a:buFont typeface="Arial" panose="020B0604020202020204" pitchFamily="34" charset="0"/>
              <a:buChar char="•"/>
            </a:pPr>
            <a:r>
              <a:rPr lang="da-DK" baseline="0" dirty="0"/>
              <a:t>OBS. Op til brugeren at tjekke om fordelingen og forvaltningerne er korrekte  </a:t>
            </a:r>
            <a:endParaRPr lang="da-DK" dirty="0"/>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18</a:t>
            </a:fld>
            <a:endParaRPr lang="da-DK" dirty="0"/>
          </a:p>
        </p:txBody>
      </p:sp>
    </p:spTree>
    <p:extLst>
      <p:ext uri="{BB962C8B-B14F-4D97-AF65-F5344CB8AC3E}">
        <p14:creationId xmlns:p14="http://schemas.microsoft.com/office/powerpoint/2010/main" val="2960811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Vigtigst af alt - Viden</a:t>
            </a:r>
            <a:r>
              <a:rPr lang="da-DK" baseline="0" dirty="0"/>
              <a:t>sdatabasen skal bruges med omhu! </a:t>
            </a:r>
            <a:endParaRPr lang="da-DK" dirty="0"/>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19</a:t>
            </a:fld>
            <a:endParaRPr lang="da-DK" dirty="0"/>
          </a:p>
        </p:txBody>
      </p:sp>
    </p:spTree>
    <p:extLst>
      <p:ext uri="{BB962C8B-B14F-4D97-AF65-F5344CB8AC3E}">
        <p14:creationId xmlns:p14="http://schemas.microsoft.com/office/powerpoint/2010/main" val="4269829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Kenneth</a:t>
            </a:r>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22</a:t>
            </a:fld>
            <a:endParaRPr lang="da-DK" dirty="0"/>
          </a:p>
        </p:txBody>
      </p:sp>
    </p:spTree>
    <p:extLst>
      <p:ext uri="{BB962C8B-B14F-4D97-AF65-F5344CB8AC3E}">
        <p14:creationId xmlns:p14="http://schemas.microsoft.com/office/powerpoint/2010/main" val="2303329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E35C8ED-4A56-467E-BB74-DD2125726C6D}" type="slidenum">
              <a:rPr lang="da-DK" smtClean="0"/>
              <a:t>23</a:t>
            </a:fld>
            <a:endParaRPr lang="da-DK"/>
          </a:p>
        </p:txBody>
      </p:sp>
    </p:spTree>
    <p:extLst>
      <p:ext uri="{BB962C8B-B14F-4D97-AF65-F5344CB8AC3E}">
        <p14:creationId xmlns:p14="http://schemas.microsoft.com/office/powerpoint/2010/main" val="3943779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77399" indent="-177399">
              <a:buFont typeface="Arial" panose="020B0604020202020204" pitchFamily="34" charset="0"/>
              <a:buChar char="•"/>
            </a:pPr>
            <a:r>
              <a:rPr lang="da-DK" baseline="0" dirty="0"/>
              <a:t>SØM kan beregne nettoresultatet for de offentlige budgetter ved en social indsats. Dvs. det er en budgetøkonomisk analyse der udelukkende ser på offentlige udgifter og indtægter (ikke livskvalitet etc.)</a:t>
            </a:r>
          </a:p>
          <a:p>
            <a:endParaRPr lang="da-DK" baseline="0" dirty="0"/>
          </a:p>
          <a:p>
            <a:pPr marL="177399" indent="-177399">
              <a:buFont typeface="Arial" panose="020B0604020202020204" pitchFamily="34" charset="0"/>
              <a:buChar char="•"/>
            </a:pPr>
            <a:r>
              <a:rPr lang="da-DK" baseline="0" dirty="0"/>
              <a:t>SØM viser, hvordan gevinsterne fordeler sig </a:t>
            </a:r>
          </a:p>
          <a:p>
            <a:pPr marL="672638" lvl="1" indent="-177399">
              <a:buFont typeface="Arial" panose="020B0604020202020204" pitchFamily="34" charset="0"/>
              <a:buChar char="•"/>
            </a:pPr>
            <a:r>
              <a:rPr lang="da-DK" baseline="0" dirty="0"/>
              <a:t>Over tid: Der er typisk omkostninger i starten og evt. gevinster kommer først senere. Fremme langsigtet tænkning! </a:t>
            </a:r>
          </a:p>
          <a:p>
            <a:pPr marL="650463" lvl="1" indent="-177399">
              <a:buFont typeface="Arial" panose="020B0604020202020204" pitchFamily="34" charset="0"/>
              <a:buChar char="•"/>
            </a:pPr>
            <a:r>
              <a:rPr lang="da-DK" baseline="0" dirty="0"/>
              <a:t>Og på offentlige aktører: Hvem har omkostninger og gevinster og hvornår. Fremme dialog og samarbejde på tværs mellem aktører.</a:t>
            </a:r>
          </a:p>
          <a:p>
            <a:pPr defTabSz="990478">
              <a:defRPr/>
            </a:pPr>
            <a:endParaRPr lang="da-DK" dirty="0"/>
          </a:p>
          <a:p>
            <a:pPr marL="185715" indent="-185715" defTabSz="990478">
              <a:buFont typeface="Arial" panose="020B0604020202020204" pitchFamily="34" charset="0"/>
              <a:buChar char="•"/>
              <a:defRPr/>
            </a:pPr>
            <a:r>
              <a:rPr lang="da-DK" dirty="0"/>
              <a:t>Men vigtig: For mange grupper vil der ikke nødvendigvis komme et</a:t>
            </a:r>
            <a:r>
              <a:rPr lang="da-DK" baseline="0" dirty="0"/>
              <a:t> positivt</a:t>
            </a:r>
            <a:r>
              <a:rPr lang="da-DK" dirty="0"/>
              <a:t> nettoresultat ud af social indsats, men det kan stadig være relevant at kende de økonomiske konsekvenser (f.eks. hvad koster det ikke at gøre noget). Og der er andre argumenter end de økonomiske for at gennemføre indsatsen alligevel. </a:t>
            </a:r>
          </a:p>
          <a:p>
            <a:pPr defTabSz="990478">
              <a:defRPr/>
            </a:pPr>
            <a:endParaRPr lang="da-DK" dirty="0"/>
          </a:p>
          <a:p>
            <a:endParaRPr lang="da-DK" dirty="0"/>
          </a:p>
        </p:txBody>
      </p:sp>
      <p:sp>
        <p:nvSpPr>
          <p:cNvPr id="4" name="Pladsholder til diasnummer 3"/>
          <p:cNvSpPr>
            <a:spLocks noGrp="1"/>
          </p:cNvSpPr>
          <p:nvPr>
            <p:ph type="sldNum" sz="quarter" idx="10"/>
          </p:nvPr>
        </p:nvSpPr>
        <p:spPr/>
        <p:txBody>
          <a:bodyPr/>
          <a:lstStyle/>
          <a:p>
            <a:fld id="{BA4CC2FA-81EB-7645-A056-1A1B2D71557F}" type="slidenum">
              <a:rPr lang="da-DK" smtClean="0"/>
              <a:pPr/>
              <a:t>2</a:t>
            </a:fld>
            <a:endParaRPr lang="da-DK"/>
          </a:p>
        </p:txBody>
      </p:sp>
    </p:spTree>
    <p:extLst>
      <p:ext uri="{BB962C8B-B14F-4D97-AF65-F5344CB8AC3E}">
        <p14:creationId xmlns:p14="http://schemas.microsoft.com/office/powerpoint/2010/main" val="22179551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E35C8ED-4A56-467E-BB74-DD2125726C6D}" type="slidenum">
              <a:rPr lang="da-DK" smtClean="0"/>
              <a:t>25</a:t>
            </a:fld>
            <a:endParaRPr lang="da-DK"/>
          </a:p>
        </p:txBody>
      </p:sp>
    </p:spTree>
    <p:extLst>
      <p:ext uri="{BB962C8B-B14F-4D97-AF65-F5344CB8AC3E}">
        <p14:creationId xmlns:p14="http://schemas.microsoft.com/office/powerpoint/2010/main" val="25238363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Kenneth</a:t>
            </a:r>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27</a:t>
            </a:fld>
            <a:endParaRPr lang="da-DK" dirty="0"/>
          </a:p>
        </p:txBody>
      </p:sp>
    </p:spTree>
    <p:extLst>
      <p:ext uri="{BB962C8B-B14F-4D97-AF65-F5344CB8AC3E}">
        <p14:creationId xmlns:p14="http://schemas.microsoft.com/office/powerpoint/2010/main" val="2303329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E35C8ED-4A56-467E-BB74-DD2125726C6D}" type="slidenum">
              <a:rPr lang="da-DK" smtClean="0"/>
              <a:t>28</a:t>
            </a:fld>
            <a:endParaRPr lang="da-DK"/>
          </a:p>
        </p:txBody>
      </p:sp>
    </p:spTree>
    <p:extLst>
      <p:ext uri="{BB962C8B-B14F-4D97-AF65-F5344CB8AC3E}">
        <p14:creationId xmlns:p14="http://schemas.microsoft.com/office/powerpoint/2010/main" val="39437799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E35C8ED-4A56-467E-BB74-DD2125726C6D}" type="slidenum">
              <a:rPr lang="da-DK" smtClean="0"/>
              <a:t>30</a:t>
            </a:fld>
            <a:endParaRPr lang="da-DK"/>
          </a:p>
        </p:txBody>
      </p:sp>
    </p:spTree>
    <p:extLst>
      <p:ext uri="{BB962C8B-B14F-4D97-AF65-F5344CB8AC3E}">
        <p14:creationId xmlns:p14="http://schemas.microsoft.com/office/powerpoint/2010/main" val="25238363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Begrundelsen</a:t>
            </a:r>
            <a:r>
              <a:rPr lang="da-DK" b="1" baseline="0" dirty="0"/>
              <a:t> for valget af succesrater i følsomhedsanalysen:</a:t>
            </a:r>
          </a:p>
          <a:p>
            <a:r>
              <a:rPr lang="da-DK" baseline="0" dirty="0"/>
              <a:t>I Vidensdatabasen er det muligt at finde effektstudier for indsatsen MI/KAT-GO.</a:t>
            </a:r>
          </a:p>
          <a:p>
            <a:r>
              <a:rPr lang="da-DK" baseline="0" dirty="0"/>
              <a:t>Der findes 6 målinger, med effektmålet ”Andel, der har været stoffri den seneste måned”, hvilket stemmer overens med effektmålet for indsatsen.</a:t>
            </a:r>
          </a:p>
          <a:p>
            <a:r>
              <a:rPr lang="da-DK" baseline="0" dirty="0"/>
              <a:t>De standardiserede effektstørrelser for disse 6 målinger spænder fra 0,7-1,56.</a:t>
            </a:r>
          </a:p>
          <a:p>
            <a:r>
              <a:rPr lang="da-DK" baseline="0" dirty="0"/>
              <a:t>Omregnes de standardiserede effektstørrelser til succesrater, svarer det til et spænd i succesraten på ca. 30-70 pct.</a:t>
            </a:r>
          </a:p>
          <a:p>
            <a:endParaRPr lang="da-DK" baseline="0" dirty="0"/>
          </a:p>
          <a:p>
            <a:endParaRPr lang="da-DK" baseline="0" dirty="0"/>
          </a:p>
          <a:p>
            <a:endParaRPr lang="da-DK" baseline="0" dirty="0"/>
          </a:p>
        </p:txBody>
      </p:sp>
      <p:sp>
        <p:nvSpPr>
          <p:cNvPr id="4" name="Pladsholder til diasnummer 3"/>
          <p:cNvSpPr>
            <a:spLocks noGrp="1"/>
          </p:cNvSpPr>
          <p:nvPr>
            <p:ph type="sldNum" sz="quarter" idx="10"/>
          </p:nvPr>
        </p:nvSpPr>
        <p:spPr/>
        <p:txBody>
          <a:bodyPr/>
          <a:lstStyle/>
          <a:p>
            <a:fld id="{4E35C8ED-4A56-467E-BB74-DD2125726C6D}" type="slidenum">
              <a:rPr lang="da-DK" smtClean="0"/>
              <a:t>31</a:t>
            </a:fld>
            <a:endParaRPr lang="da-DK"/>
          </a:p>
        </p:txBody>
      </p:sp>
    </p:spTree>
    <p:extLst>
      <p:ext uri="{BB962C8B-B14F-4D97-AF65-F5344CB8AC3E}">
        <p14:creationId xmlns:p14="http://schemas.microsoft.com/office/powerpoint/2010/main" val="27642923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Kenneth</a:t>
            </a:r>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32</a:t>
            </a:fld>
            <a:endParaRPr lang="da-DK" dirty="0"/>
          </a:p>
        </p:txBody>
      </p:sp>
    </p:spTree>
    <p:extLst>
      <p:ext uri="{BB962C8B-B14F-4D97-AF65-F5344CB8AC3E}">
        <p14:creationId xmlns:p14="http://schemas.microsoft.com/office/powerpoint/2010/main" val="2303329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a:t>Og endelig</a:t>
            </a:r>
            <a:r>
              <a:rPr lang="da-DK" baseline="0" dirty="0"/>
              <a:t> – SØM kan kun sige noget om økonomien. Ikke alle de andre hensyn der spiller ind.</a:t>
            </a:r>
            <a:endParaRPr lang="da-DK" dirty="0"/>
          </a:p>
          <a:p>
            <a:endParaRPr lang="da-DK" dirty="0"/>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3</a:t>
            </a:fld>
            <a:endParaRPr lang="da-DK" dirty="0"/>
          </a:p>
        </p:txBody>
      </p:sp>
    </p:spTree>
    <p:extLst>
      <p:ext uri="{BB962C8B-B14F-4D97-AF65-F5344CB8AC3E}">
        <p14:creationId xmlns:p14="http://schemas.microsoft.com/office/powerpoint/2010/main" val="3243096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Kenneth</a:t>
            </a:r>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5</a:t>
            </a:fld>
            <a:endParaRPr lang="da-DK" dirty="0"/>
          </a:p>
        </p:txBody>
      </p:sp>
    </p:spTree>
    <p:extLst>
      <p:ext uri="{BB962C8B-B14F-4D97-AF65-F5344CB8AC3E}">
        <p14:creationId xmlns:p14="http://schemas.microsoft.com/office/powerpoint/2010/main" val="1258556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SØM er et</a:t>
            </a:r>
            <a:r>
              <a:rPr lang="da-DK" baseline="0" dirty="0"/>
              <a:t> beregningsværktøj i </a:t>
            </a:r>
            <a:r>
              <a:rPr lang="da-DK" baseline="0" dirty="0" err="1"/>
              <a:t>excel</a:t>
            </a:r>
            <a:r>
              <a:rPr lang="da-DK" baseline="0" dirty="0"/>
              <a:t>, som består af to ting:</a:t>
            </a:r>
          </a:p>
          <a:p>
            <a:endParaRPr lang="da-DK" baseline="0" dirty="0"/>
          </a:p>
          <a:p>
            <a:pPr marL="171433" indent="-171433">
              <a:buFont typeface="Arial" panose="020B0604020202020204" pitchFamily="34" charset="0"/>
              <a:buChar char="•"/>
            </a:pPr>
            <a:r>
              <a:rPr lang="da-DK" baseline="0" dirty="0"/>
              <a:t>Beregningsrammen: Alle beregninger foretages på baggrund af de oplysninger brugeren kommer ind i modellen. Det betyder også at SØM i princippet kan regne på alle typer indsatser, da brugeren selv bestemmer indholdet af beregningen.</a:t>
            </a:r>
          </a:p>
          <a:p>
            <a:pPr marL="171433" indent="-171433">
              <a:buFont typeface="Arial" panose="020B0604020202020204" pitchFamily="34" charset="0"/>
              <a:buChar char="•"/>
            </a:pPr>
            <a:r>
              <a:rPr lang="da-DK" baseline="0" dirty="0"/>
              <a:t>I vidensdatabasen er der oplysninger om indsatsers effekter, beregninger af forventede konsekvenser for forskellige målgrupper og priser på de enkelte konsekvenser. </a:t>
            </a:r>
            <a:r>
              <a:rPr lang="da-DK" u="sng" baseline="0" dirty="0"/>
              <a:t>Vidensdatabasen kan understøtte beregningen, men må bero på en vurdering fra brugeren af, hvor gode estimaterne er i forhold til det konkrete tilfælde</a:t>
            </a:r>
          </a:p>
          <a:p>
            <a:pPr marL="171433" indent="-171433">
              <a:buFont typeface="Arial" panose="020B0604020202020204" pitchFamily="34" charset="0"/>
              <a:buChar char="•"/>
            </a:pPr>
            <a:r>
              <a:rPr lang="da-DK" u="none" baseline="0" dirty="0"/>
              <a:t>Nyt i SØM ver2: Mulighed for at indhente SØM-beregninger foretaget af SOS, som brugeren efterfølgende kan justere til lokale forhold</a:t>
            </a:r>
            <a:endParaRPr lang="da-DK" u="none" dirty="0"/>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6</a:t>
            </a:fld>
            <a:endParaRPr lang="da-DK" dirty="0"/>
          </a:p>
        </p:txBody>
      </p:sp>
    </p:spTree>
    <p:extLst>
      <p:ext uri="{BB962C8B-B14F-4D97-AF65-F5344CB8AC3E}">
        <p14:creationId xmlns:p14="http://schemas.microsoft.com/office/powerpoint/2010/main" val="3318300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Kenneth</a:t>
            </a:r>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8</a:t>
            </a:fld>
            <a:endParaRPr lang="da-DK" dirty="0"/>
          </a:p>
        </p:txBody>
      </p:sp>
    </p:spTree>
    <p:extLst>
      <p:ext uri="{BB962C8B-B14F-4D97-AF65-F5344CB8AC3E}">
        <p14:creationId xmlns:p14="http://schemas.microsoft.com/office/powerpoint/2010/main" val="2303329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aseline="0" dirty="0"/>
              <a:t>Overblik over målgrupper i SØM, hvor der findes viden om effekt, konsekvenser og priser i vidensdatabasen. Dvs. hvis du regner på indsatser overfor disse målgrupper, kan der være hjælp at hente i vidensdatabasen.</a:t>
            </a:r>
          </a:p>
          <a:p>
            <a:endParaRPr lang="da-DK" baseline="0" dirty="0"/>
          </a:p>
          <a:p>
            <a:pPr marL="171450" indent="-171450">
              <a:buFont typeface="Arial" panose="020B0604020202020204" pitchFamily="34" charset="0"/>
              <a:buChar char="•"/>
            </a:pPr>
            <a:r>
              <a:rPr lang="da-DK" baseline="0" dirty="0"/>
              <a:t>Voksen (SØM ver1): 10 overordnede målgrupper af udsatte voksne og voksne med handicap, 20 målgrupper i alt inkl. undermålgrupper. </a:t>
            </a:r>
          </a:p>
          <a:p>
            <a:pPr marL="171450" indent="-171450">
              <a:buFont typeface="Arial" panose="020B0604020202020204" pitchFamily="34" charset="0"/>
              <a:buChar char="•"/>
            </a:pPr>
            <a:r>
              <a:rPr lang="da-DK" baseline="0" dirty="0"/>
              <a:t>Børn og unge (SØM ver2): 7 overordnede målgrupper, 14 målgrupper i alt.</a:t>
            </a:r>
          </a:p>
          <a:p>
            <a:pPr marL="628650" lvl="1" indent="-171450">
              <a:buFont typeface="Arial" panose="020B0604020202020204" pitchFamily="34" charset="0"/>
              <a:buChar char="•"/>
            </a:pPr>
            <a:r>
              <a:rPr lang="da-DK" baseline="0" dirty="0"/>
              <a:t>0-5-årige ikke med endnu, men det er en del af videreudviklingen</a:t>
            </a:r>
          </a:p>
          <a:p>
            <a:endParaRPr lang="da-DK" baseline="0" dirty="0"/>
          </a:p>
          <a:p>
            <a:r>
              <a:rPr lang="da-DK" dirty="0"/>
              <a:t>For at en</a:t>
            </a:r>
            <a:r>
              <a:rPr lang="da-DK" baseline="0" dirty="0"/>
              <a:t> målgruppe kan indgå i </a:t>
            </a:r>
            <a:r>
              <a:rPr lang="da-DK" dirty="0"/>
              <a:t>SØM stilles en række krav</a:t>
            </a:r>
          </a:p>
          <a:p>
            <a:pPr marL="628650" lvl="1" indent="-171450">
              <a:buFont typeface="Arial" panose="020B0604020202020204" pitchFamily="34" charset="0"/>
              <a:buChar char="•"/>
            </a:pPr>
            <a:r>
              <a:rPr lang="da-DK" dirty="0"/>
              <a:t>Målgruppen skal kunne identificeres i registerdata - også tilstrækkeligt langt tilbage i tid</a:t>
            </a:r>
          </a:p>
          <a:p>
            <a:pPr marL="628650" lvl="1" indent="-171450">
              <a:buFont typeface="Arial" panose="020B0604020202020204" pitchFamily="34" charset="0"/>
              <a:buChar char="•"/>
            </a:pPr>
            <a:r>
              <a:rPr lang="da-DK" dirty="0"/>
              <a:t>Der skal være tilpas mange personer i målgruppen</a:t>
            </a:r>
          </a:p>
          <a:p>
            <a:pPr marL="628650" lvl="1" indent="-171450">
              <a:buFont typeface="Arial" panose="020B0604020202020204" pitchFamily="34" charset="0"/>
              <a:buChar char="•"/>
            </a:pPr>
            <a:r>
              <a:rPr lang="da-DK" dirty="0"/>
              <a:t>Der skal kunne findes et godt succesmål for målgruppen, der ligeledes kan identificeres i registerdata</a:t>
            </a:r>
          </a:p>
        </p:txBody>
      </p:sp>
      <p:sp>
        <p:nvSpPr>
          <p:cNvPr id="4" name="Pladsholder til diasnummer 3"/>
          <p:cNvSpPr>
            <a:spLocks noGrp="1"/>
          </p:cNvSpPr>
          <p:nvPr>
            <p:ph type="sldNum" sz="quarter" idx="10"/>
          </p:nvPr>
        </p:nvSpPr>
        <p:spPr/>
        <p:txBody>
          <a:bodyPr/>
          <a:lstStyle/>
          <a:p>
            <a:fld id="{BA4CC2FA-81EB-7645-A056-1A1B2D71557F}" type="slidenum">
              <a:rPr lang="da-DK" smtClean="0"/>
              <a:pPr/>
              <a:t>9</a:t>
            </a:fld>
            <a:endParaRPr lang="da-DK"/>
          </a:p>
        </p:txBody>
      </p:sp>
    </p:spTree>
    <p:extLst>
      <p:ext uri="{BB962C8B-B14F-4D97-AF65-F5344CB8AC3E}">
        <p14:creationId xmlns:p14="http://schemas.microsoft.com/office/powerpoint/2010/main" val="4241014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aseline="0" dirty="0"/>
              <a:t>For hver målgruppe er der gennemført en litteratursøgning vedr. effektstudier. Udover førnævnte målgrupper ligger der også effektviden om sociale indsatser for 4 yderligere målgrupper (men ingen konsekvensestimater).</a:t>
            </a:r>
          </a:p>
          <a:p>
            <a:endParaRPr lang="da-DK" baseline="0" dirty="0"/>
          </a:p>
          <a:p>
            <a:r>
              <a:rPr lang="da-DK" baseline="0" dirty="0"/>
              <a:t>Obs. vedr. studierne</a:t>
            </a:r>
          </a:p>
          <a:p>
            <a:pPr marL="171450" indent="-171450">
              <a:buFont typeface="Arial" panose="020B0604020202020204" pitchFamily="34" charset="0"/>
              <a:buChar char="•"/>
            </a:pPr>
            <a:r>
              <a:rPr lang="da-DK" baseline="0" dirty="0"/>
              <a:t>Ikke udtømmende oversigt over samtlige studier for målgrupperne</a:t>
            </a:r>
          </a:p>
          <a:p>
            <a:pPr marL="171450" indent="-171450">
              <a:buFont typeface="Arial" panose="020B0604020202020204" pitchFamily="34" charset="0"/>
              <a:buChar char="•"/>
            </a:pPr>
            <a:r>
              <a:rPr lang="da-DK" baseline="0" dirty="0"/>
              <a:t>Kun studier med kvantitative resultater da effektstørrelsen skal kunne omregnes til en succesrate</a:t>
            </a:r>
          </a:p>
          <a:p>
            <a:pPr marL="171450" indent="-171450">
              <a:buFont typeface="Arial" panose="020B0604020202020204" pitchFamily="34" charset="0"/>
              <a:buChar char="•"/>
            </a:pPr>
            <a:r>
              <a:rPr lang="da-DK" baseline="0" dirty="0"/>
              <a:t>Fokus på kausale effekter, derfor kontrolgruppedesign eller som minimum en før-måling</a:t>
            </a:r>
          </a:p>
          <a:p>
            <a:pPr marL="171450" indent="-171450">
              <a:buFont typeface="Arial" panose="020B0604020202020204" pitchFamily="34" charset="0"/>
              <a:buChar char="•"/>
            </a:pPr>
            <a:endParaRPr lang="da-DK" baseline="0" dirty="0"/>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10</a:t>
            </a:fld>
            <a:endParaRPr lang="da-DK" dirty="0"/>
          </a:p>
        </p:txBody>
      </p:sp>
    </p:spTree>
    <p:extLst>
      <p:ext uri="{BB962C8B-B14F-4D97-AF65-F5344CB8AC3E}">
        <p14:creationId xmlns:p14="http://schemas.microsoft.com/office/powerpoint/2010/main" val="94553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aseline="0" dirty="0"/>
              <a:t>Overblik over antal effektestimater og studier i SØM ver2.0</a:t>
            </a:r>
          </a:p>
          <a:p>
            <a:endParaRPr lang="da-DK" baseline="0" dirty="0"/>
          </a:p>
          <a:p>
            <a:pPr marL="171450" indent="-171450">
              <a:buFont typeface="Arial" panose="020B0604020202020204" pitchFamily="34" charset="0"/>
              <a:buChar char="•"/>
            </a:pPr>
            <a:r>
              <a:rPr lang="da-DK" baseline="0" dirty="0"/>
              <a:t>Få danske studier, særligt på voksenområdet. SØM sætter fokus på behovet for (fortsat) at indsamle viden om effekten af sociale indsatser</a:t>
            </a:r>
          </a:p>
          <a:p>
            <a:pPr marL="171450" indent="-171450">
              <a:buFont typeface="Arial" panose="020B0604020202020204" pitchFamily="34" charset="0"/>
              <a:buChar char="•"/>
            </a:pPr>
            <a:r>
              <a:rPr lang="da-DK" baseline="0" dirty="0"/>
              <a:t>I vidensdatabasen er der mulighed for at se detaljerede oplysninger om studierne (land, deltagere, indsatsbeskrivelse, sammenligningsgruppe, år, etc.)</a:t>
            </a:r>
          </a:p>
        </p:txBody>
      </p:sp>
      <p:sp>
        <p:nvSpPr>
          <p:cNvPr id="4" name="Pladsholder til dato 3"/>
          <p:cNvSpPr>
            <a:spLocks noGrp="1"/>
          </p:cNvSpPr>
          <p:nvPr>
            <p:ph type="dt" idx="10"/>
          </p:nvPr>
        </p:nvSpPr>
        <p:spPr/>
        <p:txBody>
          <a:bodyPr/>
          <a:lstStyle/>
          <a:p>
            <a:fld id="{BACF504D-878A-429B-8974-EBB5C855CFD7}" type="datetime2">
              <a:rPr lang="da-DK" smtClean="0"/>
              <a:t>16. november 2019</a:t>
            </a:fld>
            <a:endParaRPr lang="da-DK" dirty="0"/>
          </a:p>
        </p:txBody>
      </p:sp>
      <p:sp>
        <p:nvSpPr>
          <p:cNvPr id="5" name="Pladsholder til diasnummer 4"/>
          <p:cNvSpPr>
            <a:spLocks noGrp="1"/>
          </p:cNvSpPr>
          <p:nvPr>
            <p:ph type="sldNum" sz="quarter" idx="11"/>
          </p:nvPr>
        </p:nvSpPr>
        <p:spPr/>
        <p:txBody>
          <a:bodyPr/>
          <a:lstStyle/>
          <a:p>
            <a:fld id="{80913D85-34BC-4FA7-A491-B95498CAAD60}" type="slidenum">
              <a:rPr lang="da-DK" smtClean="0"/>
              <a:t>11</a:t>
            </a:fld>
            <a:endParaRPr lang="da-DK" dirty="0"/>
          </a:p>
        </p:txBody>
      </p:sp>
    </p:spTree>
    <p:extLst>
      <p:ext uri="{BB962C8B-B14F-4D97-AF65-F5344CB8AC3E}">
        <p14:creationId xmlns:p14="http://schemas.microsoft.com/office/powerpoint/2010/main" val="9455354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slide hvi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3923928" y="2265536"/>
            <a:ext cx="4113076" cy="2387600"/>
          </a:xfrm>
        </p:spPr>
        <p:txBody>
          <a:bodyPr anchor="ctr"/>
          <a:lstStyle>
            <a:lvl1pPr algn="l">
              <a:defRPr sz="3000" b="0"/>
            </a:lvl1pPr>
          </a:lstStyle>
          <a:p>
            <a:r>
              <a:rPr lang="da-DK" noProof="0"/>
              <a:t>Klik for at redigere i master</a:t>
            </a:r>
          </a:p>
        </p:txBody>
      </p:sp>
      <p:sp>
        <p:nvSpPr>
          <p:cNvPr id="25"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6"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2"/>
            <a:stretch>
              <a:fillRect/>
            </a:stretch>
          </a:blipFill>
        </p:spPr>
        <p:txBody>
          <a:bodyPr/>
          <a:lstStyle>
            <a:lvl1pPr marL="0" indent="0">
              <a:buNone/>
              <a:defRPr sz="100">
                <a:solidFill>
                  <a:schemeClr val="bg1"/>
                </a:solidFill>
              </a:defRPr>
            </a:lvl1pPr>
          </a:lstStyle>
          <a:p>
            <a:pPr lvl="0"/>
            <a:r>
              <a:rPr lang="da-DK" noProof="0"/>
              <a:t>Rediger typografien i masterens</a:t>
            </a:r>
          </a:p>
        </p:txBody>
      </p:sp>
      <p:sp>
        <p:nvSpPr>
          <p:cNvPr id="8" name="Pladsholder til tekst 5" descr="Socialstyrelsen Pay-off" title="Socialstyrelsen Pay-off"/>
          <p:cNvSpPr>
            <a:spLocks noGrp="1"/>
          </p:cNvSpPr>
          <p:nvPr>
            <p:ph type="body" sz="quarter" idx="16"/>
          </p:nvPr>
        </p:nvSpPr>
        <p:spPr>
          <a:xfrm>
            <a:off x="3924000" y="6188400"/>
            <a:ext cx="1015200" cy="298800"/>
          </a:xfrm>
          <a:prstGeom prst="rect">
            <a:avLst/>
          </a:prstGeom>
          <a:blipFill>
            <a:blip r:embed="rId3"/>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3298697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lede 13">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1"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2"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3698431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slide mørk grå">
    <p:bg>
      <p:bgPr>
        <a:solidFill>
          <a:srgbClr val="BCB5B2"/>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3923928" y="2265536"/>
            <a:ext cx="4113076" cy="2387600"/>
          </a:xfrm>
        </p:spPr>
        <p:txBody>
          <a:bodyPr anchor="ctr"/>
          <a:lstStyle>
            <a:lvl1pPr algn="l">
              <a:defRPr sz="3000" b="0"/>
            </a:lvl1pPr>
          </a:lstStyle>
          <a:p>
            <a:r>
              <a:rPr lang="da-DK" dirty="0"/>
              <a:t>Klik for at redigere i master</a:t>
            </a:r>
          </a:p>
        </p:txBody>
      </p:sp>
      <p:sp>
        <p:nvSpPr>
          <p:cNvPr id="10"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1"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2"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2"/>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13"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3"/>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3239487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useslide mørk grå">
    <p:bg>
      <p:bgPr>
        <a:solidFill>
          <a:srgbClr val="BCB5B2"/>
        </a:solidFill>
        <a:effectLst/>
      </p:bgPr>
    </p:bg>
    <p:spTree>
      <p:nvGrpSpPr>
        <p:cNvPr id="1" name=""/>
        <p:cNvGrpSpPr/>
        <p:nvPr/>
      </p:nvGrpSpPr>
      <p:grpSpPr>
        <a:xfrm>
          <a:off x="0" y="0"/>
          <a:ext cx="0" cy="0"/>
          <a:chOff x="0" y="0"/>
          <a:chExt cx="0" cy="0"/>
        </a:xfrm>
      </p:grpSpPr>
      <p:sp>
        <p:nvSpPr>
          <p:cNvPr id="13" name="Pladsholder til tekst 7"/>
          <p:cNvSpPr>
            <a:spLocks noGrp="1"/>
          </p:cNvSpPr>
          <p:nvPr>
            <p:ph type="body" sz="quarter" idx="16"/>
          </p:nvPr>
        </p:nvSpPr>
        <p:spPr>
          <a:xfrm>
            <a:off x="4207396" y="3328192"/>
            <a:ext cx="720000" cy="28800"/>
          </a:xfrm>
          <a:prstGeom prst="rect">
            <a:avLst/>
          </a:prstGeom>
          <a:solidFill>
            <a:schemeClr val="bg1"/>
          </a:solidFill>
        </p:spPr>
        <p:txBody>
          <a:bodyPr/>
          <a:lstStyle>
            <a:lvl1pPr marL="0" indent="0">
              <a:buNone/>
              <a:defRPr sz="100">
                <a:solidFill>
                  <a:schemeClr val="bg1"/>
                </a:solidFill>
              </a:defRPr>
            </a:lvl1pPr>
          </a:lstStyle>
          <a:p>
            <a:pPr lvl="0"/>
            <a:r>
              <a:rPr lang="da-DK"/>
              <a:t>Rediger typografien i masterens</a:t>
            </a:r>
          </a:p>
        </p:txBody>
      </p:sp>
      <p:sp>
        <p:nvSpPr>
          <p:cNvPr id="14" name="Undertitel 2"/>
          <p:cNvSpPr>
            <a:spLocks noGrp="1"/>
          </p:cNvSpPr>
          <p:nvPr>
            <p:ph type="subTitle" idx="1"/>
          </p:nvPr>
        </p:nvSpPr>
        <p:spPr>
          <a:xfrm>
            <a:off x="4203339" y="3508412"/>
            <a:ext cx="4329473" cy="496652"/>
          </a:xfrm>
          <a:prstGeom prst="rect">
            <a:avLst/>
          </a:prstGeom>
        </p:spPr>
        <p:txBody>
          <a:bodyPr/>
          <a:lstStyle>
            <a:lvl1pPr marL="0" indent="0" algn="l">
              <a:buNone/>
              <a:defRPr sz="22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GB" dirty="0"/>
          </a:p>
        </p:txBody>
      </p:sp>
      <p:sp>
        <p:nvSpPr>
          <p:cNvPr id="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Tree>
    <p:extLst>
      <p:ext uri="{BB962C8B-B14F-4D97-AF65-F5344CB8AC3E}">
        <p14:creationId xmlns:p14="http://schemas.microsoft.com/office/powerpoint/2010/main" val="2564275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lede 7">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1"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1375744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lede 12">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userDrawn="1"/>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1"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3772947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slide lys gul">
    <p:bg>
      <p:bgPr>
        <a:solidFill>
          <a:srgbClr val="ECE38A"/>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3923928" y="2265536"/>
            <a:ext cx="4113076" cy="2387600"/>
          </a:xfrm>
        </p:spPr>
        <p:txBody>
          <a:bodyPr anchor="ctr"/>
          <a:lstStyle>
            <a:lvl1pPr algn="l">
              <a:defRPr sz="3000" b="0"/>
            </a:lvl1pPr>
          </a:lstStyle>
          <a:p>
            <a:r>
              <a:rPr lang="da-DK"/>
              <a:t>Klik for at redigere i master</a:t>
            </a:r>
            <a:endParaRPr lang="da-DK" dirty="0"/>
          </a:p>
        </p:txBody>
      </p:sp>
      <p:sp>
        <p:nvSpPr>
          <p:cNvPr id="10"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1"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2"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2"/>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13"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3"/>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4000099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useslide gul">
    <p:bg>
      <p:bgPr>
        <a:solidFill>
          <a:srgbClr val="ECE38A"/>
        </a:solidFill>
        <a:effectLst/>
      </p:bgPr>
    </p:bg>
    <p:spTree>
      <p:nvGrpSpPr>
        <p:cNvPr id="1" name=""/>
        <p:cNvGrpSpPr/>
        <p:nvPr/>
      </p:nvGrpSpPr>
      <p:grpSpPr>
        <a:xfrm>
          <a:off x="0" y="0"/>
          <a:ext cx="0" cy="0"/>
          <a:chOff x="0" y="0"/>
          <a:chExt cx="0" cy="0"/>
        </a:xfrm>
      </p:grpSpPr>
      <p:sp>
        <p:nvSpPr>
          <p:cNvPr id="13" name="Pladsholder til tekst 7"/>
          <p:cNvSpPr>
            <a:spLocks noGrp="1"/>
          </p:cNvSpPr>
          <p:nvPr>
            <p:ph type="body" sz="quarter" idx="16"/>
          </p:nvPr>
        </p:nvSpPr>
        <p:spPr>
          <a:xfrm>
            <a:off x="4207396" y="3328192"/>
            <a:ext cx="720000" cy="28800"/>
          </a:xfrm>
          <a:prstGeom prst="rect">
            <a:avLst/>
          </a:prstGeom>
          <a:solidFill>
            <a:schemeClr val="bg1"/>
          </a:solidFill>
        </p:spPr>
        <p:txBody>
          <a:bodyPr/>
          <a:lstStyle>
            <a:lvl1pPr marL="0" indent="0">
              <a:buNone/>
              <a:defRPr sz="100">
                <a:solidFill>
                  <a:schemeClr val="bg1"/>
                </a:solidFill>
              </a:defRPr>
            </a:lvl1pPr>
          </a:lstStyle>
          <a:p>
            <a:pPr lvl="0"/>
            <a:r>
              <a:rPr lang="da-DK"/>
              <a:t>Rediger typografien i masterens</a:t>
            </a:r>
          </a:p>
        </p:txBody>
      </p:sp>
      <p:sp>
        <p:nvSpPr>
          <p:cNvPr id="14" name="Undertitel 2"/>
          <p:cNvSpPr>
            <a:spLocks noGrp="1"/>
          </p:cNvSpPr>
          <p:nvPr>
            <p:ph type="subTitle" idx="1"/>
          </p:nvPr>
        </p:nvSpPr>
        <p:spPr>
          <a:xfrm>
            <a:off x="4203339" y="3508412"/>
            <a:ext cx="4329473" cy="496652"/>
          </a:xfrm>
          <a:prstGeom prst="rect">
            <a:avLst/>
          </a:prstGeom>
        </p:spPr>
        <p:txBody>
          <a:bodyPr/>
          <a:lstStyle>
            <a:lvl1pPr marL="0" indent="0" algn="l">
              <a:buNone/>
              <a:defRPr sz="22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GB" dirty="0"/>
          </a:p>
        </p:txBody>
      </p:sp>
      <p:sp>
        <p:nvSpPr>
          <p:cNvPr id="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Tree>
    <p:extLst>
      <p:ext uri="{BB962C8B-B14F-4D97-AF65-F5344CB8AC3E}">
        <p14:creationId xmlns:p14="http://schemas.microsoft.com/office/powerpoint/2010/main" val="35357577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lede 2">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19"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1"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2"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3"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
        <p:nvSpPr>
          <p:cNvPr id="24" name="Tekstfelt 23"/>
          <p:cNvSpPr txBox="1"/>
          <p:nvPr userDrawn="1"/>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Tree>
    <p:extLst>
      <p:ext uri="{BB962C8B-B14F-4D97-AF65-F5344CB8AC3E}">
        <p14:creationId xmlns:p14="http://schemas.microsoft.com/office/powerpoint/2010/main" val="21409095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lede 14">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6"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0"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Tree>
    <p:extLst>
      <p:ext uri="{BB962C8B-B14F-4D97-AF65-F5344CB8AC3E}">
        <p14:creationId xmlns:p14="http://schemas.microsoft.com/office/powerpoint/2010/main" val="3210944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slide blå">
    <p:bg>
      <p:bgPr>
        <a:solidFill>
          <a:srgbClr val="CDE7EE"/>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3923928" y="2265536"/>
            <a:ext cx="4113076" cy="2387600"/>
          </a:xfrm>
        </p:spPr>
        <p:txBody>
          <a:bodyPr anchor="ctr"/>
          <a:lstStyle>
            <a:lvl1pPr algn="l">
              <a:defRPr sz="3000" b="0"/>
            </a:lvl1pPr>
          </a:lstStyle>
          <a:p>
            <a:r>
              <a:rPr lang="da-DK"/>
              <a:t>Klik for at redigere i master</a:t>
            </a:r>
            <a:endParaRPr lang="da-DK" dirty="0"/>
          </a:p>
        </p:txBody>
      </p:sp>
      <p:sp>
        <p:nvSpPr>
          <p:cNvPr id="10"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1"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2"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2"/>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13"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3"/>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928051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lide mørk gul">
    <p:bg>
      <p:bgPr>
        <a:solidFill>
          <a:srgbClr val="E9D392"/>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3923928" y="2265536"/>
            <a:ext cx="4113076" cy="2387600"/>
          </a:xfrm>
        </p:spPr>
        <p:txBody>
          <a:bodyPr anchor="ctr"/>
          <a:lstStyle>
            <a:lvl1pPr algn="l">
              <a:defRPr sz="3000" b="0"/>
            </a:lvl1pPr>
          </a:lstStyle>
          <a:p>
            <a:r>
              <a:rPr lang="da-DK"/>
              <a:t>Klik for at redigere i master</a:t>
            </a:r>
            <a:endParaRPr lang="da-DK" dirty="0"/>
          </a:p>
        </p:txBody>
      </p:sp>
      <p:sp>
        <p:nvSpPr>
          <p:cNvPr id="10"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1"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2"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2"/>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13"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3"/>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24154882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useslide blå">
    <p:bg>
      <p:bgPr>
        <a:solidFill>
          <a:srgbClr val="CDE7EE"/>
        </a:solidFill>
        <a:effectLst/>
      </p:bgPr>
    </p:bg>
    <p:spTree>
      <p:nvGrpSpPr>
        <p:cNvPr id="1" name=""/>
        <p:cNvGrpSpPr/>
        <p:nvPr/>
      </p:nvGrpSpPr>
      <p:grpSpPr>
        <a:xfrm>
          <a:off x="0" y="0"/>
          <a:ext cx="0" cy="0"/>
          <a:chOff x="0" y="0"/>
          <a:chExt cx="0" cy="0"/>
        </a:xfrm>
      </p:grpSpPr>
      <p:sp>
        <p:nvSpPr>
          <p:cNvPr id="13" name="Pladsholder til tekst 7"/>
          <p:cNvSpPr>
            <a:spLocks noGrp="1"/>
          </p:cNvSpPr>
          <p:nvPr>
            <p:ph type="body" sz="quarter" idx="16"/>
          </p:nvPr>
        </p:nvSpPr>
        <p:spPr>
          <a:xfrm>
            <a:off x="4207396" y="3328192"/>
            <a:ext cx="720000" cy="28800"/>
          </a:xfrm>
          <a:prstGeom prst="rect">
            <a:avLst/>
          </a:prstGeom>
          <a:solidFill>
            <a:schemeClr val="bg1"/>
          </a:solidFill>
        </p:spPr>
        <p:txBody>
          <a:bodyPr/>
          <a:lstStyle>
            <a:lvl1pPr marL="0" indent="0">
              <a:buNone/>
              <a:defRPr sz="100">
                <a:solidFill>
                  <a:schemeClr val="bg1"/>
                </a:solidFill>
              </a:defRPr>
            </a:lvl1pPr>
          </a:lstStyle>
          <a:p>
            <a:pPr lvl="0"/>
            <a:r>
              <a:rPr lang="da-DK"/>
              <a:t>Rediger typografien i masterens</a:t>
            </a:r>
          </a:p>
        </p:txBody>
      </p:sp>
      <p:sp>
        <p:nvSpPr>
          <p:cNvPr id="14" name="Undertitel 2"/>
          <p:cNvSpPr>
            <a:spLocks noGrp="1"/>
          </p:cNvSpPr>
          <p:nvPr>
            <p:ph type="subTitle" idx="1"/>
          </p:nvPr>
        </p:nvSpPr>
        <p:spPr>
          <a:xfrm>
            <a:off x="4203339" y="3508412"/>
            <a:ext cx="4329473" cy="496652"/>
          </a:xfrm>
          <a:prstGeom prst="rect">
            <a:avLst/>
          </a:prstGeom>
        </p:spPr>
        <p:txBody>
          <a:bodyPr/>
          <a:lstStyle>
            <a:lvl1pPr marL="0" indent="0" algn="l">
              <a:buNone/>
              <a:defRPr sz="22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GB" dirty="0"/>
          </a:p>
        </p:txBody>
      </p:sp>
      <p:sp>
        <p:nvSpPr>
          <p:cNvPr id="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Tree>
    <p:extLst>
      <p:ext uri="{BB962C8B-B14F-4D97-AF65-F5344CB8AC3E}">
        <p14:creationId xmlns:p14="http://schemas.microsoft.com/office/powerpoint/2010/main" val="3062740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lede 5">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1"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37841727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llede 9">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1"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7218187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llede 11">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1"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24397022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slide grå">
    <p:bg>
      <p:bgPr>
        <a:solidFill>
          <a:srgbClr val="C6C7C9"/>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3923928" y="2265536"/>
            <a:ext cx="4113076" cy="2387600"/>
          </a:xfrm>
        </p:spPr>
        <p:txBody>
          <a:bodyPr anchor="ctr"/>
          <a:lstStyle>
            <a:lvl1pPr algn="l">
              <a:defRPr sz="3000" b="0"/>
            </a:lvl1pPr>
          </a:lstStyle>
          <a:p>
            <a:r>
              <a:rPr lang="da-DK"/>
              <a:t>Klik for at redigere i master</a:t>
            </a:r>
            <a:endParaRPr lang="da-DK" dirty="0"/>
          </a:p>
        </p:txBody>
      </p:sp>
      <p:sp>
        <p:nvSpPr>
          <p:cNvPr id="29" name="Pladsholder til tekst 5"/>
          <p:cNvSpPr>
            <a:spLocks noGrp="1"/>
          </p:cNvSpPr>
          <p:nvPr>
            <p:ph type="body" sz="quarter" idx="11"/>
          </p:nvPr>
        </p:nvSpPr>
        <p:spPr>
          <a:xfrm>
            <a:off x="630000" y="2998800"/>
            <a:ext cx="1602000" cy="547200"/>
          </a:xfrm>
          <a:prstGeom prst="rect">
            <a:avLst/>
          </a:prstGeom>
          <a:blipFill>
            <a:blip r:embed="rId2"/>
            <a:stretch>
              <a:fillRect/>
            </a:stretch>
          </a:blipFill>
        </p:spPr>
        <p:txBody>
          <a:bodyPr/>
          <a:lstStyle>
            <a:lvl1pPr marL="0" indent="0">
              <a:buNone/>
              <a:defRPr sz="100">
                <a:solidFill>
                  <a:srgbClr val="C6C7C9"/>
                </a:solidFill>
              </a:defRPr>
            </a:lvl1pPr>
          </a:lstStyle>
          <a:p>
            <a:pPr lvl="0"/>
            <a:r>
              <a:rPr lang="da-DK"/>
              <a:t>Rediger typografien i masterens</a:t>
            </a:r>
          </a:p>
        </p:txBody>
      </p:sp>
      <p:sp>
        <p:nvSpPr>
          <p:cNvPr id="7" name="Pladsholder til tekst 5"/>
          <p:cNvSpPr>
            <a:spLocks noGrp="1"/>
          </p:cNvSpPr>
          <p:nvPr>
            <p:ph type="body" sz="quarter" idx="16"/>
          </p:nvPr>
        </p:nvSpPr>
        <p:spPr>
          <a:xfrm>
            <a:off x="3924000" y="6188400"/>
            <a:ext cx="1015200" cy="298800"/>
          </a:xfrm>
          <a:prstGeom prst="rect">
            <a:avLst/>
          </a:prstGeom>
          <a:blipFill>
            <a:blip r:embed="rId3"/>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
        <p:nvSpPr>
          <p:cNvPr id="10"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1"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Tree>
    <p:extLst>
      <p:ext uri="{BB962C8B-B14F-4D97-AF65-F5344CB8AC3E}">
        <p14:creationId xmlns:p14="http://schemas.microsoft.com/office/powerpoint/2010/main" val="42376963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auseslide grå">
    <p:bg>
      <p:bgPr>
        <a:solidFill>
          <a:srgbClr val="C6C7C9"/>
        </a:solidFill>
        <a:effectLst/>
      </p:bgPr>
    </p:bg>
    <p:spTree>
      <p:nvGrpSpPr>
        <p:cNvPr id="1" name=""/>
        <p:cNvGrpSpPr/>
        <p:nvPr/>
      </p:nvGrpSpPr>
      <p:grpSpPr>
        <a:xfrm>
          <a:off x="0" y="0"/>
          <a:ext cx="0" cy="0"/>
          <a:chOff x="0" y="0"/>
          <a:chExt cx="0" cy="0"/>
        </a:xfrm>
      </p:grpSpPr>
      <p:sp>
        <p:nvSpPr>
          <p:cNvPr id="13" name="Pladsholder til tekst 7"/>
          <p:cNvSpPr>
            <a:spLocks noGrp="1"/>
          </p:cNvSpPr>
          <p:nvPr>
            <p:ph type="body" sz="quarter" idx="16"/>
          </p:nvPr>
        </p:nvSpPr>
        <p:spPr>
          <a:xfrm>
            <a:off x="4207396" y="3328192"/>
            <a:ext cx="720000" cy="28800"/>
          </a:xfrm>
          <a:prstGeom prst="rect">
            <a:avLst/>
          </a:prstGeom>
          <a:solidFill>
            <a:schemeClr val="bg1"/>
          </a:solidFill>
        </p:spPr>
        <p:txBody>
          <a:bodyPr/>
          <a:lstStyle>
            <a:lvl1pPr marL="0" indent="0">
              <a:buNone/>
              <a:defRPr sz="100">
                <a:solidFill>
                  <a:schemeClr val="bg1"/>
                </a:solidFill>
              </a:defRPr>
            </a:lvl1pPr>
          </a:lstStyle>
          <a:p>
            <a:pPr lvl="0"/>
            <a:r>
              <a:rPr lang="da-DK"/>
              <a:t>Rediger typografien i masterens</a:t>
            </a:r>
          </a:p>
        </p:txBody>
      </p:sp>
      <p:sp>
        <p:nvSpPr>
          <p:cNvPr id="14" name="Undertitel 2"/>
          <p:cNvSpPr>
            <a:spLocks noGrp="1"/>
          </p:cNvSpPr>
          <p:nvPr>
            <p:ph type="subTitle" idx="1"/>
          </p:nvPr>
        </p:nvSpPr>
        <p:spPr>
          <a:xfrm>
            <a:off x="4203339" y="3508412"/>
            <a:ext cx="4329473" cy="496652"/>
          </a:xfrm>
          <a:prstGeom prst="rect">
            <a:avLst/>
          </a:prstGeom>
        </p:spPr>
        <p:txBody>
          <a:bodyPr/>
          <a:lstStyle>
            <a:lvl1pPr marL="0" indent="0" algn="l">
              <a:buNone/>
              <a:defRPr sz="22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GB" dirty="0"/>
          </a:p>
        </p:txBody>
      </p:sp>
      <p:sp>
        <p:nvSpPr>
          <p:cNvPr id="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Tree>
    <p:extLst>
      <p:ext uri="{BB962C8B-B14F-4D97-AF65-F5344CB8AC3E}">
        <p14:creationId xmlns:p14="http://schemas.microsoft.com/office/powerpoint/2010/main" val="23352711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llede 8">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1"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16259025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slide med billede">
    <p:spTree>
      <p:nvGrpSpPr>
        <p:cNvPr id="1" name=""/>
        <p:cNvGrpSpPr/>
        <p:nvPr/>
      </p:nvGrpSpPr>
      <p:grpSpPr>
        <a:xfrm>
          <a:off x="0" y="0"/>
          <a:ext cx="0" cy="0"/>
          <a:chOff x="0" y="0"/>
          <a:chExt cx="0" cy="0"/>
        </a:xfrm>
      </p:grpSpPr>
      <p:sp>
        <p:nvSpPr>
          <p:cNvPr id="16" name="Pladsholder til billede 3"/>
          <p:cNvSpPr>
            <a:spLocks noGrp="1"/>
          </p:cNvSpPr>
          <p:nvPr>
            <p:ph type="pic" sz="quarter" idx="10" hasCustomPrompt="1"/>
          </p:nvPr>
        </p:nvSpPr>
        <p:spPr>
          <a:xfrm>
            <a:off x="0" y="0"/>
            <a:ext cx="9144000" cy="6858000"/>
          </a:xfrm>
          <a:prstGeom prst="rect">
            <a:avLst/>
          </a:prstGeom>
          <a:noFill/>
        </p:spPr>
        <p:txBody>
          <a:bodyPr/>
          <a:lstStyle>
            <a:lvl1pPr marL="0" indent="0" algn="ctr">
              <a:lnSpc>
                <a:spcPct val="100000"/>
              </a:lnSpc>
              <a:spcBef>
                <a:spcPts val="0"/>
              </a:spcBef>
              <a:buNone/>
              <a:defRPr sz="1200"/>
            </a:lvl1pPr>
          </a:lstStyle>
          <a:p>
            <a:r>
              <a:rPr lang="da-DK" dirty="0"/>
              <a:t>For at indsætte et billede:</a:t>
            </a:r>
          </a:p>
          <a:p>
            <a:r>
              <a:rPr lang="da-DK" dirty="0"/>
              <a:t>Brug ikonet i midten, vælg et billede, læg herefter billedet bagerst, </a:t>
            </a:r>
          </a:p>
          <a:p>
            <a:r>
              <a:rPr lang="da-DK" dirty="0"/>
              <a:t>ved at højreklikke i billedet, og vælge ”send bagerst”.</a:t>
            </a:r>
          </a:p>
          <a:p>
            <a:endParaRPr lang="da-DK" dirty="0"/>
          </a:p>
        </p:txBody>
      </p:sp>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17"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1"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2"/>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2"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3"/>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
        <p:nvSpPr>
          <p:cNvPr id="23" name="Tekstfelt 22"/>
          <p:cNvSpPr txBox="1"/>
          <p:nvPr userDrawn="1"/>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Tree>
    <p:extLst>
      <p:ext uri="{BB962C8B-B14F-4D97-AF65-F5344CB8AC3E}">
        <p14:creationId xmlns:p14="http://schemas.microsoft.com/office/powerpoint/2010/main" val="24260005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da-DK" dirty="0"/>
          </a:p>
        </p:txBody>
      </p:sp>
      <p:sp>
        <p:nvSpPr>
          <p:cNvPr id="3" name="Pladsholder til indhold 2"/>
          <p:cNvSpPr>
            <a:spLocks noGrp="1"/>
          </p:cNvSpPr>
          <p:nvPr>
            <p:ph idx="1"/>
          </p:nvPr>
        </p:nvSpPr>
        <p:spPr>
          <a:xfrm>
            <a:off x="628649" y="1628775"/>
            <a:ext cx="7904163" cy="4248150"/>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0" name="Tekstfelt 9"/>
          <p:cNvSpPr txBox="1"/>
          <p:nvPr userDrawn="1"/>
        </p:nvSpPr>
        <p:spPr>
          <a:xfrm>
            <a:off x="628649" y="6170821"/>
            <a:ext cx="1080120" cy="138499"/>
          </a:xfrm>
          <a:prstGeom prst="rect">
            <a:avLst/>
          </a:prstGeom>
          <a:noFill/>
        </p:spPr>
        <p:txBody>
          <a:bodyPr wrap="square" lIns="0" tIns="0" rIns="0" bIns="0" rtlCol="0">
            <a:spAutoFit/>
          </a:bodyPr>
          <a:lstStyle/>
          <a:p>
            <a:r>
              <a:rPr lang="da-DK" sz="900" b="1" dirty="0">
                <a:solidFill>
                  <a:schemeClr val="tx2"/>
                </a:solidFill>
              </a:rPr>
              <a:t>Socialstyrelsen</a:t>
            </a:r>
          </a:p>
        </p:txBody>
      </p:sp>
      <p:sp>
        <p:nvSpPr>
          <p:cNvPr id="11" name="Pladsholder til dato 10"/>
          <p:cNvSpPr>
            <a:spLocks noGrp="1"/>
          </p:cNvSpPr>
          <p:nvPr>
            <p:ph type="dt" sz="half" idx="10"/>
          </p:nvPr>
        </p:nvSpPr>
        <p:spPr>
          <a:xfrm>
            <a:off x="6457950" y="6052207"/>
            <a:ext cx="2057400" cy="365125"/>
          </a:xfrm>
        </p:spPr>
        <p:txBody>
          <a:bodyPr/>
          <a:lstStyle/>
          <a:p>
            <a:fld id="{EA1A0219-17D1-4AB4-8861-C66E810E4A56}" type="datetime2">
              <a:rPr lang="da-DK" smtClean="0"/>
              <a:t>16. november 2019</a:t>
            </a:fld>
            <a:endParaRPr lang="da-DK" dirty="0"/>
          </a:p>
        </p:txBody>
      </p:sp>
      <p:sp>
        <p:nvSpPr>
          <p:cNvPr id="12" name="Pladsholder til sidefod 11"/>
          <p:cNvSpPr>
            <a:spLocks noGrp="1"/>
          </p:cNvSpPr>
          <p:nvPr>
            <p:ph type="ftr" sz="quarter" idx="11"/>
          </p:nvPr>
        </p:nvSpPr>
        <p:spPr/>
        <p:txBody>
          <a:bodyPr/>
          <a:lstStyle/>
          <a:p>
            <a:r>
              <a:rPr lang="da-DK"/>
              <a:t>Indsæt titel på præsentationen i "Indsæt"- "Sidehoved/Sidefod"</a:t>
            </a:r>
            <a:endParaRPr lang="da-DK" dirty="0"/>
          </a:p>
        </p:txBody>
      </p:sp>
      <p:sp>
        <p:nvSpPr>
          <p:cNvPr id="13" name="Pladsholder til slidenummer 12"/>
          <p:cNvSpPr>
            <a:spLocks noGrp="1"/>
          </p:cNvSpPr>
          <p:nvPr>
            <p:ph type="sldNum" sz="quarter" idx="12"/>
          </p:nvPr>
        </p:nvSpPr>
        <p:spPr/>
        <p:txBody>
          <a:bodyPr/>
          <a:lstStyle/>
          <a:p>
            <a:fld id="{1C4DB2EE-0873-4EBD-BD17-6A767A2B9A33}" type="slidenum">
              <a:rPr lang="da-DK" smtClean="0"/>
              <a:pPr/>
              <a:t>‹nr.›</a:t>
            </a:fld>
            <a:endParaRPr lang="da-DK" dirty="0"/>
          </a:p>
        </p:txBody>
      </p:sp>
    </p:spTree>
    <p:extLst>
      <p:ext uri="{BB962C8B-B14F-4D97-AF65-F5344CB8AC3E}">
        <p14:creationId xmlns:p14="http://schemas.microsoft.com/office/powerpoint/2010/main" val="6027142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ekst og to indholdsobjekter nederst">
    <p:spTree>
      <p:nvGrpSpPr>
        <p:cNvPr id="1" name=""/>
        <p:cNvGrpSpPr/>
        <p:nvPr/>
      </p:nvGrpSpPr>
      <p:grpSpPr>
        <a:xfrm>
          <a:off x="0" y="0"/>
          <a:ext cx="0" cy="0"/>
          <a:chOff x="0" y="0"/>
          <a:chExt cx="0" cy="0"/>
        </a:xfrm>
      </p:grpSpPr>
      <p:sp>
        <p:nvSpPr>
          <p:cNvPr id="2" name="Titel 1"/>
          <p:cNvSpPr>
            <a:spLocks noGrp="1"/>
          </p:cNvSpPr>
          <p:nvPr>
            <p:ph type="title"/>
          </p:nvPr>
        </p:nvSpPr>
        <p:spPr>
          <a:xfrm>
            <a:off x="628649" y="764704"/>
            <a:ext cx="7904164" cy="756084"/>
          </a:xfrm>
        </p:spPr>
        <p:txBody>
          <a:bodyPr/>
          <a:lstStyle/>
          <a:p>
            <a:r>
              <a:rPr lang="da-DK"/>
              <a:t>Klik for at redigere i master</a:t>
            </a:r>
            <a:endParaRPr lang="da-DK" dirty="0"/>
          </a:p>
        </p:txBody>
      </p:sp>
      <p:sp>
        <p:nvSpPr>
          <p:cNvPr id="3" name="Pladsholder til indhold 2"/>
          <p:cNvSpPr>
            <a:spLocks noGrp="1"/>
          </p:cNvSpPr>
          <p:nvPr>
            <p:ph sz="half" idx="1"/>
          </p:nvPr>
        </p:nvSpPr>
        <p:spPr>
          <a:xfrm>
            <a:off x="628647" y="3356992"/>
            <a:ext cx="3816000" cy="2519933"/>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indhold 3"/>
          <p:cNvSpPr>
            <a:spLocks noGrp="1"/>
          </p:cNvSpPr>
          <p:nvPr>
            <p:ph sz="half" idx="2"/>
          </p:nvPr>
        </p:nvSpPr>
        <p:spPr>
          <a:xfrm>
            <a:off x="4716813" y="3356992"/>
            <a:ext cx="3816000" cy="2519933"/>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3" name="Pladsholder til tekst 12"/>
          <p:cNvSpPr>
            <a:spLocks noGrp="1"/>
          </p:cNvSpPr>
          <p:nvPr>
            <p:ph type="body" sz="quarter" idx="13"/>
          </p:nvPr>
        </p:nvSpPr>
        <p:spPr>
          <a:xfrm>
            <a:off x="628649" y="1628775"/>
            <a:ext cx="7904164" cy="1620838"/>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4" name="Pladsholder til dato 13"/>
          <p:cNvSpPr>
            <a:spLocks noGrp="1"/>
          </p:cNvSpPr>
          <p:nvPr>
            <p:ph type="dt" sz="half" idx="14"/>
          </p:nvPr>
        </p:nvSpPr>
        <p:spPr/>
        <p:txBody>
          <a:bodyPr/>
          <a:lstStyle/>
          <a:p>
            <a:fld id="{265C569F-B5EC-42C0-9331-C74762AB0E88}" type="datetime2">
              <a:rPr lang="da-DK" smtClean="0"/>
              <a:t>16. november 2019</a:t>
            </a:fld>
            <a:endParaRPr lang="da-DK" dirty="0"/>
          </a:p>
        </p:txBody>
      </p:sp>
      <p:sp>
        <p:nvSpPr>
          <p:cNvPr id="15" name="Pladsholder til sidefod 14"/>
          <p:cNvSpPr>
            <a:spLocks noGrp="1"/>
          </p:cNvSpPr>
          <p:nvPr>
            <p:ph type="ftr" sz="quarter" idx="15"/>
          </p:nvPr>
        </p:nvSpPr>
        <p:spPr/>
        <p:txBody>
          <a:bodyPr/>
          <a:lstStyle/>
          <a:p>
            <a:r>
              <a:rPr lang="da-DK"/>
              <a:t>Indsæt titel på præsentationen i "Indsæt"- "Sidehoved/Sidefod"</a:t>
            </a:r>
            <a:endParaRPr lang="da-DK" dirty="0"/>
          </a:p>
        </p:txBody>
      </p:sp>
      <p:sp>
        <p:nvSpPr>
          <p:cNvPr id="16" name="Pladsholder til slidenummer 15"/>
          <p:cNvSpPr>
            <a:spLocks noGrp="1"/>
          </p:cNvSpPr>
          <p:nvPr>
            <p:ph type="sldNum" sz="quarter" idx="16"/>
          </p:nvPr>
        </p:nvSpPr>
        <p:spPr/>
        <p:txBody>
          <a:bodyPr/>
          <a:lstStyle/>
          <a:p>
            <a:fld id="{1C4DB2EE-0873-4EBD-BD17-6A767A2B9A33}" type="slidenum">
              <a:rPr lang="da-DK" smtClean="0"/>
              <a:pPr/>
              <a:t>‹nr.›</a:t>
            </a:fld>
            <a:endParaRPr lang="da-DK" dirty="0"/>
          </a:p>
        </p:txBody>
      </p:sp>
      <p:sp>
        <p:nvSpPr>
          <p:cNvPr id="17" name="Tekstfelt 16"/>
          <p:cNvSpPr txBox="1"/>
          <p:nvPr userDrawn="1"/>
        </p:nvSpPr>
        <p:spPr>
          <a:xfrm>
            <a:off x="628649" y="6170821"/>
            <a:ext cx="1080120" cy="138499"/>
          </a:xfrm>
          <a:prstGeom prst="rect">
            <a:avLst/>
          </a:prstGeom>
          <a:noFill/>
        </p:spPr>
        <p:txBody>
          <a:bodyPr wrap="square" lIns="0" tIns="0" rIns="0" bIns="0" rtlCol="0">
            <a:spAutoFit/>
          </a:bodyPr>
          <a:lstStyle/>
          <a:p>
            <a:r>
              <a:rPr lang="da-DK" sz="900" b="1" dirty="0">
                <a:solidFill>
                  <a:schemeClr val="tx2"/>
                </a:solidFill>
              </a:rPr>
              <a:t>Socialstyrelsen</a:t>
            </a:r>
          </a:p>
        </p:txBody>
      </p:sp>
    </p:spTree>
    <p:extLst>
      <p:ext uri="{BB962C8B-B14F-4D97-AF65-F5344CB8AC3E}">
        <p14:creationId xmlns:p14="http://schemas.microsoft.com/office/powerpoint/2010/main" val="246067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useslide mørk gul">
    <p:bg>
      <p:bgPr>
        <a:solidFill>
          <a:srgbClr val="E9D392"/>
        </a:solidFill>
        <a:effectLst/>
      </p:bgPr>
    </p:bg>
    <p:spTree>
      <p:nvGrpSpPr>
        <p:cNvPr id="1" name=""/>
        <p:cNvGrpSpPr/>
        <p:nvPr/>
      </p:nvGrpSpPr>
      <p:grpSpPr>
        <a:xfrm>
          <a:off x="0" y="0"/>
          <a:ext cx="0" cy="0"/>
          <a:chOff x="0" y="0"/>
          <a:chExt cx="0" cy="0"/>
        </a:xfrm>
      </p:grpSpPr>
      <p:sp>
        <p:nvSpPr>
          <p:cNvPr id="13" name="Pladsholder til tekst 7"/>
          <p:cNvSpPr>
            <a:spLocks noGrp="1"/>
          </p:cNvSpPr>
          <p:nvPr>
            <p:ph type="body" sz="quarter" idx="16"/>
          </p:nvPr>
        </p:nvSpPr>
        <p:spPr>
          <a:xfrm>
            <a:off x="4207396" y="3328192"/>
            <a:ext cx="720000" cy="28800"/>
          </a:xfrm>
          <a:prstGeom prst="rect">
            <a:avLst/>
          </a:prstGeom>
          <a:solidFill>
            <a:schemeClr val="bg1"/>
          </a:solidFill>
        </p:spPr>
        <p:txBody>
          <a:bodyPr/>
          <a:lstStyle>
            <a:lvl1pPr marL="0" indent="0">
              <a:buNone/>
              <a:defRPr sz="100">
                <a:solidFill>
                  <a:schemeClr val="bg1"/>
                </a:solidFill>
              </a:defRPr>
            </a:lvl1pPr>
          </a:lstStyle>
          <a:p>
            <a:pPr lvl="0"/>
            <a:r>
              <a:rPr lang="da-DK"/>
              <a:t>Rediger typografien i masterens</a:t>
            </a:r>
          </a:p>
        </p:txBody>
      </p:sp>
      <p:sp>
        <p:nvSpPr>
          <p:cNvPr id="14" name="Undertitel 2"/>
          <p:cNvSpPr>
            <a:spLocks noGrp="1"/>
          </p:cNvSpPr>
          <p:nvPr>
            <p:ph type="subTitle" idx="1"/>
          </p:nvPr>
        </p:nvSpPr>
        <p:spPr>
          <a:xfrm>
            <a:off x="4203339" y="3508412"/>
            <a:ext cx="4329473" cy="496652"/>
          </a:xfrm>
          <a:prstGeom prst="rect">
            <a:avLst/>
          </a:prstGeom>
        </p:spPr>
        <p:txBody>
          <a:bodyPr/>
          <a:lstStyle>
            <a:lvl1pPr marL="0" indent="0" algn="l">
              <a:buNone/>
              <a:defRPr sz="22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GB" dirty="0"/>
          </a:p>
        </p:txBody>
      </p:sp>
      <p:sp>
        <p:nvSpPr>
          <p:cNvPr id="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Tree>
    <p:extLst>
      <p:ext uri="{BB962C8B-B14F-4D97-AF65-F5344CB8AC3E}">
        <p14:creationId xmlns:p14="http://schemas.microsoft.com/office/powerpoint/2010/main" val="24883472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ekst og to billeder nederst">
    <p:spTree>
      <p:nvGrpSpPr>
        <p:cNvPr id="1" name=""/>
        <p:cNvGrpSpPr/>
        <p:nvPr/>
      </p:nvGrpSpPr>
      <p:grpSpPr>
        <a:xfrm>
          <a:off x="0" y="0"/>
          <a:ext cx="0" cy="0"/>
          <a:chOff x="0" y="0"/>
          <a:chExt cx="0" cy="0"/>
        </a:xfrm>
      </p:grpSpPr>
      <p:sp>
        <p:nvSpPr>
          <p:cNvPr id="2" name="Titel 1"/>
          <p:cNvSpPr>
            <a:spLocks noGrp="1"/>
          </p:cNvSpPr>
          <p:nvPr>
            <p:ph type="title"/>
          </p:nvPr>
        </p:nvSpPr>
        <p:spPr>
          <a:xfrm>
            <a:off x="628649" y="764704"/>
            <a:ext cx="7904164" cy="756084"/>
          </a:xfrm>
        </p:spPr>
        <p:txBody>
          <a:bodyPr/>
          <a:lstStyle/>
          <a:p>
            <a:r>
              <a:rPr lang="da-DK"/>
              <a:t>Klik for at redigere i master</a:t>
            </a:r>
            <a:endParaRPr lang="da-DK" dirty="0"/>
          </a:p>
        </p:txBody>
      </p:sp>
      <p:sp>
        <p:nvSpPr>
          <p:cNvPr id="13" name="Pladsholder til tekst 12"/>
          <p:cNvSpPr>
            <a:spLocks noGrp="1"/>
          </p:cNvSpPr>
          <p:nvPr>
            <p:ph type="body" sz="quarter" idx="13"/>
          </p:nvPr>
        </p:nvSpPr>
        <p:spPr>
          <a:xfrm>
            <a:off x="628649" y="1628775"/>
            <a:ext cx="7904164" cy="1620838"/>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6" name="Pladsholder til billede 5"/>
          <p:cNvSpPr>
            <a:spLocks noGrp="1"/>
          </p:cNvSpPr>
          <p:nvPr>
            <p:ph type="pic" sz="quarter" idx="14"/>
          </p:nvPr>
        </p:nvSpPr>
        <p:spPr>
          <a:xfrm>
            <a:off x="611187" y="3357563"/>
            <a:ext cx="3815999" cy="2519362"/>
          </a:xfrm>
          <a:prstGeom prst="rect">
            <a:avLst/>
          </a:prstGeom>
        </p:spPr>
        <p:txBody>
          <a:bodyPr/>
          <a:lstStyle>
            <a:lvl1pPr marL="0" indent="0" algn="ctr">
              <a:buNone/>
              <a:defRPr/>
            </a:lvl1pPr>
          </a:lstStyle>
          <a:p>
            <a:r>
              <a:rPr lang="da-DK"/>
              <a:t>Klik på ikonet for at tilføje et billede</a:t>
            </a:r>
            <a:endParaRPr lang="da-DK" dirty="0"/>
          </a:p>
        </p:txBody>
      </p:sp>
      <p:sp>
        <p:nvSpPr>
          <p:cNvPr id="11" name="Pladsholder til billede 5"/>
          <p:cNvSpPr>
            <a:spLocks noGrp="1"/>
          </p:cNvSpPr>
          <p:nvPr>
            <p:ph type="pic" sz="quarter" idx="15"/>
          </p:nvPr>
        </p:nvSpPr>
        <p:spPr>
          <a:xfrm>
            <a:off x="4716000" y="3357563"/>
            <a:ext cx="3816000" cy="2519362"/>
          </a:xfrm>
          <a:prstGeom prst="rect">
            <a:avLst/>
          </a:prstGeom>
        </p:spPr>
        <p:txBody>
          <a:bodyPr/>
          <a:lstStyle>
            <a:lvl1pPr marL="0" indent="0" algn="ctr">
              <a:buNone/>
              <a:defRPr/>
            </a:lvl1pPr>
          </a:lstStyle>
          <a:p>
            <a:r>
              <a:rPr lang="da-DK"/>
              <a:t>Klik på ikonet for at tilføje et billede</a:t>
            </a:r>
            <a:endParaRPr lang="da-DK" dirty="0"/>
          </a:p>
        </p:txBody>
      </p:sp>
      <p:sp>
        <p:nvSpPr>
          <p:cNvPr id="7" name="Pladsholder til dato 6"/>
          <p:cNvSpPr>
            <a:spLocks noGrp="1"/>
          </p:cNvSpPr>
          <p:nvPr>
            <p:ph type="dt" sz="half" idx="16"/>
          </p:nvPr>
        </p:nvSpPr>
        <p:spPr/>
        <p:txBody>
          <a:bodyPr/>
          <a:lstStyle/>
          <a:p>
            <a:fld id="{58524F88-6E38-4CF7-A4C1-9321F632DD94}" type="datetime2">
              <a:rPr lang="da-DK" smtClean="0"/>
              <a:t>16. november 2019</a:t>
            </a:fld>
            <a:endParaRPr lang="da-DK" dirty="0"/>
          </a:p>
        </p:txBody>
      </p:sp>
      <p:sp>
        <p:nvSpPr>
          <p:cNvPr id="12" name="Pladsholder til sidefod 11"/>
          <p:cNvSpPr>
            <a:spLocks noGrp="1"/>
          </p:cNvSpPr>
          <p:nvPr>
            <p:ph type="ftr" sz="quarter" idx="17"/>
          </p:nvPr>
        </p:nvSpPr>
        <p:spPr/>
        <p:txBody>
          <a:bodyPr/>
          <a:lstStyle/>
          <a:p>
            <a:r>
              <a:rPr lang="da-DK"/>
              <a:t>Indsæt titel på præsentationen i "Indsæt"- "Sidehoved/Sidefod"</a:t>
            </a:r>
            <a:endParaRPr lang="da-DK" dirty="0"/>
          </a:p>
        </p:txBody>
      </p:sp>
      <p:sp>
        <p:nvSpPr>
          <p:cNvPr id="14" name="Pladsholder til slidenummer 13"/>
          <p:cNvSpPr>
            <a:spLocks noGrp="1"/>
          </p:cNvSpPr>
          <p:nvPr>
            <p:ph type="sldNum" sz="quarter" idx="18"/>
          </p:nvPr>
        </p:nvSpPr>
        <p:spPr/>
        <p:txBody>
          <a:bodyPr/>
          <a:lstStyle/>
          <a:p>
            <a:fld id="{1C4DB2EE-0873-4EBD-BD17-6A767A2B9A33}" type="slidenum">
              <a:rPr lang="da-DK" smtClean="0"/>
              <a:pPr/>
              <a:t>‹nr.›</a:t>
            </a:fld>
            <a:endParaRPr lang="da-DK" dirty="0"/>
          </a:p>
        </p:txBody>
      </p:sp>
      <p:sp>
        <p:nvSpPr>
          <p:cNvPr id="15" name="Tekstfelt 14"/>
          <p:cNvSpPr txBox="1"/>
          <p:nvPr userDrawn="1"/>
        </p:nvSpPr>
        <p:spPr>
          <a:xfrm>
            <a:off x="628649" y="6170821"/>
            <a:ext cx="1080120" cy="138499"/>
          </a:xfrm>
          <a:prstGeom prst="rect">
            <a:avLst/>
          </a:prstGeom>
          <a:noFill/>
        </p:spPr>
        <p:txBody>
          <a:bodyPr wrap="square" lIns="0" tIns="0" rIns="0" bIns="0" rtlCol="0">
            <a:spAutoFit/>
          </a:bodyPr>
          <a:lstStyle/>
          <a:p>
            <a:r>
              <a:rPr lang="da-DK" sz="900" b="1" dirty="0">
                <a:solidFill>
                  <a:schemeClr val="tx2"/>
                </a:solidFill>
              </a:rPr>
              <a:t>Socialstyrelsen</a:t>
            </a:r>
          </a:p>
        </p:txBody>
      </p:sp>
    </p:spTree>
    <p:extLst>
      <p:ext uri="{BB962C8B-B14F-4D97-AF65-F5344CB8AC3E}">
        <p14:creationId xmlns:p14="http://schemas.microsoft.com/office/powerpoint/2010/main" val="1521048548"/>
      </p:ext>
    </p:extLst>
  </p:cSld>
  <p:clrMapOvr>
    <a:masterClrMapping/>
  </p:clrMapOvr>
  <p:extLst>
    <p:ext uri="{DCECCB84-F9BA-43D5-87BE-67443E8EF086}">
      <p15:sldGuideLst xmlns:p15="http://schemas.microsoft.com/office/powerpoint/2012/main">
        <p15:guide id="10" orient="horz" pos="2160" userDrawn="1">
          <p15:clr>
            <a:srgbClr val="FBAE40"/>
          </p15:clr>
        </p15:guide>
        <p15:guide id="11"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ekst og Indhold til venstre">
    <p:spTree>
      <p:nvGrpSpPr>
        <p:cNvPr id="1" name=""/>
        <p:cNvGrpSpPr/>
        <p:nvPr/>
      </p:nvGrpSpPr>
      <p:grpSpPr>
        <a:xfrm>
          <a:off x="0" y="0"/>
          <a:ext cx="0" cy="0"/>
          <a:chOff x="0" y="0"/>
          <a:chExt cx="0" cy="0"/>
        </a:xfrm>
      </p:grpSpPr>
      <p:sp>
        <p:nvSpPr>
          <p:cNvPr id="4" name="Pladsholder til indhold 3"/>
          <p:cNvSpPr>
            <a:spLocks noGrp="1"/>
          </p:cNvSpPr>
          <p:nvPr>
            <p:ph sz="half" idx="2"/>
          </p:nvPr>
        </p:nvSpPr>
        <p:spPr>
          <a:xfrm>
            <a:off x="4211960" y="945072"/>
            <a:ext cx="4320853" cy="4931853"/>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3" name="Pladsholder til tekst 12"/>
          <p:cNvSpPr>
            <a:spLocks noGrp="1"/>
          </p:cNvSpPr>
          <p:nvPr>
            <p:ph type="body" sz="quarter" idx="13"/>
          </p:nvPr>
        </p:nvSpPr>
        <p:spPr>
          <a:xfrm>
            <a:off x="628648" y="2204864"/>
            <a:ext cx="3475300" cy="3672061"/>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5" name="Pladsholder til dato 4"/>
          <p:cNvSpPr>
            <a:spLocks noGrp="1"/>
          </p:cNvSpPr>
          <p:nvPr>
            <p:ph type="dt" sz="half" idx="14"/>
          </p:nvPr>
        </p:nvSpPr>
        <p:spPr/>
        <p:txBody>
          <a:bodyPr/>
          <a:lstStyle/>
          <a:p>
            <a:fld id="{FCC878F7-6FE1-4C83-B223-68D09AB26FF2}" type="datetime2">
              <a:rPr lang="da-DK" smtClean="0"/>
              <a:t>16. november 2019</a:t>
            </a:fld>
            <a:endParaRPr lang="da-DK" dirty="0"/>
          </a:p>
        </p:txBody>
      </p:sp>
      <p:sp>
        <p:nvSpPr>
          <p:cNvPr id="6" name="Pladsholder til sidefod 5"/>
          <p:cNvSpPr>
            <a:spLocks noGrp="1"/>
          </p:cNvSpPr>
          <p:nvPr>
            <p:ph type="ftr" sz="quarter" idx="15"/>
          </p:nvPr>
        </p:nvSpPr>
        <p:spPr/>
        <p:txBody>
          <a:bodyPr/>
          <a:lstStyle/>
          <a:p>
            <a:r>
              <a:rPr lang="da-DK"/>
              <a:t>Indsæt titel på præsentationen i "Indsæt"- "Sidehoved/Sidefod"</a:t>
            </a:r>
            <a:endParaRPr lang="da-DK" dirty="0"/>
          </a:p>
        </p:txBody>
      </p:sp>
      <p:sp>
        <p:nvSpPr>
          <p:cNvPr id="7" name="Pladsholder til slidenummer 6"/>
          <p:cNvSpPr>
            <a:spLocks noGrp="1"/>
          </p:cNvSpPr>
          <p:nvPr>
            <p:ph type="sldNum" sz="quarter" idx="16"/>
          </p:nvPr>
        </p:nvSpPr>
        <p:spPr/>
        <p:txBody>
          <a:bodyPr/>
          <a:lstStyle/>
          <a:p>
            <a:fld id="{1C4DB2EE-0873-4EBD-BD17-6A767A2B9A33}" type="slidenum">
              <a:rPr lang="da-DK" smtClean="0"/>
              <a:pPr/>
              <a:t>‹nr.›</a:t>
            </a:fld>
            <a:endParaRPr lang="da-DK" dirty="0"/>
          </a:p>
        </p:txBody>
      </p:sp>
      <p:sp>
        <p:nvSpPr>
          <p:cNvPr id="12" name="Tekstfelt 11"/>
          <p:cNvSpPr txBox="1"/>
          <p:nvPr/>
        </p:nvSpPr>
        <p:spPr>
          <a:xfrm>
            <a:off x="628649" y="6170821"/>
            <a:ext cx="1080120" cy="138499"/>
          </a:xfrm>
          <a:prstGeom prst="rect">
            <a:avLst/>
          </a:prstGeom>
          <a:noFill/>
        </p:spPr>
        <p:txBody>
          <a:bodyPr wrap="square" lIns="0" tIns="0" rIns="0" bIns="0" rtlCol="0">
            <a:spAutoFit/>
          </a:bodyPr>
          <a:lstStyle/>
          <a:p>
            <a:r>
              <a:rPr lang="da-DK" sz="900" b="1" dirty="0">
                <a:solidFill>
                  <a:schemeClr val="tx2"/>
                </a:solidFill>
              </a:rPr>
              <a:t>Socialstyrelsen</a:t>
            </a:r>
          </a:p>
        </p:txBody>
      </p:sp>
      <p:sp>
        <p:nvSpPr>
          <p:cNvPr id="10" name="Titel 1"/>
          <p:cNvSpPr>
            <a:spLocks noGrp="1"/>
          </p:cNvSpPr>
          <p:nvPr>
            <p:ph type="title"/>
          </p:nvPr>
        </p:nvSpPr>
        <p:spPr>
          <a:xfrm>
            <a:off x="628649" y="945071"/>
            <a:ext cx="3475299" cy="1043769"/>
          </a:xfrm>
        </p:spPr>
        <p:txBody>
          <a:bodyPr anchor="t"/>
          <a:lstStyle/>
          <a:p>
            <a:r>
              <a:rPr lang="da-DK"/>
              <a:t>Klik for at redigere i master</a:t>
            </a:r>
            <a:endParaRPr lang="da-DK" dirty="0"/>
          </a:p>
        </p:txBody>
      </p:sp>
    </p:spTree>
    <p:extLst>
      <p:ext uri="{BB962C8B-B14F-4D97-AF65-F5344CB8AC3E}">
        <p14:creationId xmlns:p14="http://schemas.microsoft.com/office/powerpoint/2010/main" val="853016532"/>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ekst og billede til venstre">
    <p:spTree>
      <p:nvGrpSpPr>
        <p:cNvPr id="1" name=""/>
        <p:cNvGrpSpPr/>
        <p:nvPr/>
      </p:nvGrpSpPr>
      <p:grpSpPr>
        <a:xfrm>
          <a:off x="0" y="0"/>
          <a:ext cx="0" cy="0"/>
          <a:chOff x="0" y="0"/>
          <a:chExt cx="0" cy="0"/>
        </a:xfrm>
      </p:grpSpPr>
      <p:sp>
        <p:nvSpPr>
          <p:cNvPr id="13" name="Pladsholder til tekst 12"/>
          <p:cNvSpPr>
            <a:spLocks noGrp="1"/>
          </p:cNvSpPr>
          <p:nvPr>
            <p:ph type="body" sz="quarter" idx="13"/>
          </p:nvPr>
        </p:nvSpPr>
        <p:spPr>
          <a:xfrm>
            <a:off x="628648" y="2204864"/>
            <a:ext cx="3475300" cy="3672061"/>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5" name="Pladsholder til dato 4"/>
          <p:cNvSpPr>
            <a:spLocks noGrp="1"/>
          </p:cNvSpPr>
          <p:nvPr>
            <p:ph type="dt" sz="half" idx="14"/>
          </p:nvPr>
        </p:nvSpPr>
        <p:spPr/>
        <p:txBody>
          <a:bodyPr/>
          <a:lstStyle/>
          <a:p>
            <a:fld id="{C74F60D2-6545-4A03-944D-36100FA85DD5}" type="datetime2">
              <a:rPr lang="da-DK" smtClean="0"/>
              <a:t>16. november 2019</a:t>
            </a:fld>
            <a:endParaRPr lang="da-DK" dirty="0"/>
          </a:p>
        </p:txBody>
      </p:sp>
      <p:sp>
        <p:nvSpPr>
          <p:cNvPr id="6" name="Pladsholder til sidefod 5"/>
          <p:cNvSpPr>
            <a:spLocks noGrp="1"/>
          </p:cNvSpPr>
          <p:nvPr>
            <p:ph type="ftr" sz="quarter" idx="15"/>
          </p:nvPr>
        </p:nvSpPr>
        <p:spPr/>
        <p:txBody>
          <a:bodyPr/>
          <a:lstStyle/>
          <a:p>
            <a:r>
              <a:rPr lang="da-DK"/>
              <a:t>Indsæt titel på præsentationen i "Indsæt"- "Sidehoved/Sidefod"</a:t>
            </a:r>
            <a:endParaRPr lang="da-DK" dirty="0"/>
          </a:p>
        </p:txBody>
      </p:sp>
      <p:sp>
        <p:nvSpPr>
          <p:cNvPr id="7" name="Pladsholder til slidenummer 6"/>
          <p:cNvSpPr>
            <a:spLocks noGrp="1"/>
          </p:cNvSpPr>
          <p:nvPr>
            <p:ph type="sldNum" sz="quarter" idx="16"/>
          </p:nvPr>
        </p:nvSpPr>
        <p:spPr/>
        <p:txBody>
          <a:bodyPr/>
          <a:lstStyle/>
          <a:p>
            <a:fld id="{1C4DB2EE-0873-4EBD-BD17-6A767A2B9A33}" type="slidenum">
              <a:rPr lang="da-DK" smtClean="0"/>
              <a:pPr/>
              <a:t>‹nr.›</a:t>
            </a:fld>
            <a:endParaRPr lang="da-DK" dirty="0"/>
          </a:p>
        </p:txBody>
      </p:sp>
      <p:sp>
        <p:nvSpPr>
          <p:cNvPr id="12" name="Tekstfelt 11"/>
          <p:cNvSpPr txBox="1"/>
          <p:nvPr/>
        </p:nvSpPr>
        <p:spPr>
          <a:xfrm>
            <a:off x="628649" y="6170821"/>
            <a:ext cx="1080120" cy="138499"/>
          </a:xfrm>
          <a:prstGeom prst="rect">
            <a:avLst/>
          </a:prstGeom>
          <a:noFill/>
        </p:spPr>
        <p:txBody>
          <a:bodyPr wrap="square" lIns="0" tIns="0" rIns="0" bIns="0" rtlCol="0">
            <a:spAutoFit/>
          </a:bodyPr>
          <a:lstStyle/>
          <a:p>
            <a:r>
              <a:rPr lang="da-DK" sz="900" b="1" dirty="0">
                <a:solidFill>
                  <a:schemeClr val="tx2"/>
                </a:solidFill>
              </a:rPr>
              <a:t>Socialstyrelsen</a:t>
            </a:r>
          </a:p>
        </p:txBody>
      </p:sp>
      <p:sp>
        <p:nvSpPr>
          <p:cNvPr id="8" name="Pladsholder til billede 7"/>
          <p:cNvSpPr>
            <a:spLocks noGrp="1"/>
          </p:cNvSpPr>
          <p:nvPr>
            <p:ph type="pic" sz="quarter" idx="17"/>
          </p:nvPr>
        </p:nvSpPr>
        <p:spPr>
          <a:xfrm>
            <a:off x="4211638" y="945071"/>
            <a:ext cx="4321175" cy="4931854"/>
          </a:xfrm>
          <a:prstGeom prst="rect">
            <a:avLst/>
          </a:prstGeom>
        </p:spPr>
        <p:txBody>
          <a:bodyPr/>
          <a:lstStyle/>
          <a:p>
            <a:r>
              <a:rPr lang="da-DK"/>
              <a:t>Klik på ikonet for at tilføje et billede</a:t>
            </a:r>
            <a:endParaRPr lang="da-DK" dirty="0"/>
          </a:p>
        </p:txBody>
      </p:sp>
      <p:sp>
        <p:nvSpPr>
          <p:cNvPr id="11" name="Titel 1"/>
          <p:cNvSpPr>
            <a:spLocks noGrp="1"/>
          </p:cNvSpPr>
          <p:nvPr>
            <p:ph type="title"/>
          </p:nvPr>
        </p:nvSpPr>
        <p:spPr>
          <a:xfrm>
            <a:off x="628649" y="945071"/>
            <a:ext cx="3475299" cy="1043769"/>
          </a:xfrm>
        </p:spPr>
        <p:txBody>
          <a:bodyPr anchor="t"/>
          <a:lstStyle/>
          <a:p>
            <a:r>
              <a:rPr lang="da-DK"/>
              <a:t>Klik for at redigere i master</a:t>
            </a:r>
            <a:endParaRPr lang="da-DK" dirty="0"/>
          </a:p>
        </p:txBody>
      </p:sp>
    </p:spTree>
    <p:extLst>
      <p:ext uri="{BB962C8B-B14F-4D97-AF65-F5344CB8AC3E}">
        <p14:creationId xmlns:p14="http://schemas.microsoft.com/office/powerpoint/2010/main" val="121991266"/>
      </p:ext>
    </p:extLst>
  </p:cSld>
  <p:clrMapOvr>
    <a:masterClrMapping/>
  </p:clrMapOvr>
  <p:extLst>
    <p:ext uri="{DCECCB84-F9BA-43D5-87BE-67443E8EF086}">
      <p15:sldGuideLst xmlns:p15="http://schemas.microsoft.com/office/powerpoint/2012/main">
        <p15:guide id="1" pos="265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ekst og 1 billede nederst">
    <p:spTree>
      <p:nvGrpSpPr>
        <p:cNvPr id="1" name=""/>
        <p:cNvGrpSpPr/>
        <p:nvPr/>
      </p:nvGrpSpPr>
      <p:grpSpPr>
        <a:xfrm>
          <a:off x="0" y="0"/>
          <a:ext cx="0" cy="0"/>
          <a:chOff x="0" y="0"/>
          <a:chExt cx="0" cy="0"/>
        </a:xfrm>
      </p:grpSpPr>
      <p:sp>
        <p:nvSpPr>
          <p:cNvPr id="2" name="Titel 1"/>
          <p:cNvSpPr>
            <a:spLocks noGrp="1"/>
          </p:cNvSpPr>
          <p:nvPr>
            <p:ph type="title"/>
          </p:nvPr>
        </p:nvSpPr>
        <p:spPr>
          <a:xfrm>
            <a:off x="628649" y="764704"/>
            <a:ext cx="7904164" cy="756084"/>
          </a:xfrm>
        </p:spPr>
        <p:txBody>
          <a:bodyPr/>
          <a:lstStyle/>
          <a:p>
            <a:r>
              <a:rPr lang="da-DK"/>
              <a:t>Klik for at redigere i master</a:t>
            </a:r>
            <a:endParaRPr lang="en-GB" dirty="0"/>
          </a:p>
        </p:txBody>
      </p:sp>
      <p:sp>
        <p:nvSpPr>
          <p:cNvPr id="13" name="Pladsholder til tekst 12"/>
          <p:cNvSpPr>
            <a:spLocks noGrp="1"/>
          </p:cNvSpPr>
          <p:nvPr>
            <p:ph type="body" sz="quarter" idx="13"/>
          </p:nvPr>
        </p:nvSpPr>
        <p:spPr>
          <a:xfrm>
            <a:off x="628649" y="1628775"/>
            <a:ext cx="7904164" cy="1620838"/>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5" name="Pladsholder til billede 4"/>
          <p:cNvSpPr>
            <a:spLocks noGrp="1"/>
          </p:cNvSpPr>
          <p:nvPr>
            <p:ph type="pic" sz="quarter" idx="14"/>
          </p:nvPr>
        </p:nvSpPr>
        <p:spPr>
          <a:xfrm>
            <a:off x="629074" y="3357563"/>
            <a:ext cx="7904165" cy="2519362"/>
          </a:xfrm>
          <a:prstGeom prst="rect">
            <a:avLst/>
          </a:prstGeom>
        </p:spPr>
        <p:txBody>
          <a:bodyPr/>
          <a:lstStyle>
            <a:lvl1pPr marL="0" indent="0" algn="ctr">
              <a:buNone/>
              <a:defRPr/>
            </a:lvl1pPr>
          </a:lstStyle>
          <a:p>
            <a:r>
              <a:rPr lang="da-DK"/>
              <a:t>Klik på ikonet for at tilføje et billede</a:t>
            </a:r>
            <a:endParaRPr lang="en-GB" dirty="0"/>
          </a:p>
        </p:txBody>
      </p:sp>
      <p:sp>
        <p:nvSpPr>
          <p:cNvPr id="6" name="Pladsholder til dato 5"/>
          <p:cNvSpPr>
            <a:spLocks noGrp="1"/>
          </p:cNvSpPr>
          <p:nvPr>
            <p:ph type="dt" sz="half" idx="15"/>
          </p:nvPr>
        </p:nvSpPr>
        <p:spPr/>
        <p:txBody>
          <a:bodyPr/>
          <a:lstStyle/>
          <a:p>
            <a:fld id="{9CAA4C89-E5A8-4A02-9893-53ADB6296369}" type="datetime2">
              <a:rPr lang="da-DK" smtClean="0"/>
              <a:t>16. november 2019</a:t>
            </a:fld>
            <a:endParaRPr lang="en-GB" dirty="0"/>
          </a:p>
        </p:txBody>
      </p:sp>
      <p:sp>
        <p:nvSpPr>
          <p:cNvPr id="7" name="Pladsholder til sidefod 6"/>
          <p:cNvSpPr>
            <a:spLocks noGrp="1"/>
          </p:cNvSpPr>
          <p:nvPr>
            <p:ph type="ftr" sz="quarter" idx="16"/>
          </p:nvPr>
        </p:nvSpPr>
        <p:spPr/>
        <p:txBody>
          <a:bodyPr/>
          <a:lstStyle/>
          <a:p>
            <a:r>
              <a:rPr lang="da-DK"/>
              <a:t>Indsæt titel på præsentationen i "Indsæt"- "Sidehoved/Sidefod"</a:t>
            </a:r>
            <a:endParaRPr lang="en-GB" dirty="0"/>
          </a:p>
        </p:txBody>
      </p:sp>
      <p:sp>
        <p:nvSpPr>
          <p:cNvPr id="11" name="Pladsholder til slidenummer 10"/>
          <p:cNvSpPr>
            <a:spLocks noGrp="1"/>
          </p:cNvSpPr>
          <p:nvPr>
            <p:ph type="sldNum" sz="quarter" idx="17"/>
          </p:nvPr>
        </p:nvSpPr>
        <p:spPr/>
        <p:txBody>
          <a:bodyPr/>
          <a:lstStyle/>
          <a:p>
            <a:fld id="{1C4DB2EE-0873-4EBD-BD17-6A767A2B9A33}" type="slidenum">
              <a:rPr lang="en-GB" smtClean="0"/>
              <a:pPr/>
              <a:t>‹nr.›</a:t>
            </a:fld>
            <a:endParaRPr lang="en-GB" dirty="0"/>
          </a:p>
        </p:txBody>
      </p:sp>
      <p:sp>
        <p:nvSpPr>
          <p:cNvPr id="10" name="Tekstfelt 9"/>
          <p:cNvSpPr txBox="1"/>
          <p:nvPr userDrawn="1"/>
        </p:nvSpPr>
        <p:spPr>
          <a:xfrm>
            <a:off x="628649" y="6170821"/>
            <a:ext cx="1080120" cy="138499"/>
          </a:xfrm>
          <a:prstGeom prst="rect">
            <a:avLst/>
          </a:prstGeom>
          <a:noFill/>
        </p:spPr>
        <p:txBody>
          <a:bodyPr wrap="square" lIns="0" tIns="0" rIns="0" bIns="0" rtlCol="0">
            <a:spAutoFit/>
          </a:bodyPr>
          <a:lstStyle/>
          <a:p>
            <a:r>
              <a:rPr lang="da-DK" sz="900" b="1" dirty="0">
                <a:solidFill>
                  <a:schemeClr val="tx2"/>
                </a:solidFill>
              </a:rPr>
              <a:t>Socialstyrelsen</a:t>
            </a:r>
          </a:p>
        </p:txBody>
      </p:sp>
    </p:spTree>
    <p:extLst>
      <p:ext uri="{BB962C8B-B14F-4D97-AF65-F5344CB8AC3E}">
        <p14:creationId xmlns:p14="http://schemas.microsoft.com/office/powerpoint/2010/main" val="1977547794"/>
      </p:ext>
    </p:extLst>
  </p:cSld>
  <p:clrMapOvr>
    <a:masterClrMapping/>
  </p:clrMapOvr>
  <p:extLst>
    <p:ext uri="{DCECCB84-F9BA-43D5-87BE-67443E8EF086}">
      <p15:sldGuideLst xmlns:p15="http://schemas.microsoft.com/office/powerpoint/2012/main">
        <p15:guide id="1" orient="horz" pos="211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ekst og 1 indhold nederst">
    <p:spTree>
      <p:nvGrpSpPr>
        <p:cNvPr id="1" name=""/>
        <p:cNvGrpSpPr/>
        <p:nvPr/>
      </p:nvGrpSpPr>
      <p:grpSpPr>
        <a:xfrm>
          <a:off x="0" y="0"/>
          <a:ext cx="0" cy="0"/>
          <a:chOff x="0" y="0"/>
          <a:chExt cx="0" cy="0"/>
        </a:xfrm>
      </p:grpSpPr>
      <p:sp>
        <p:nvSpPr>
          <p:cNvPr id="2" name="Titel 1"/>
          <p:cNvSpPr>
            <a:spLocks noGrp="1"/>
          </p:cNvSpPr>
          <p:nvPr>
            <p:ph type="title"/>
          </p:nvPr>
        </p:nvSpPr>
        <p:spPr>
          <a:xfrm>
            <a:off x="628649" y="764704"/>
            <a:ext cx="7904164" cy="756084"/>
          </a:xfrm>
        </p:spPr>
        <p:txBody>
          <a:bodyPr/>
          <a:lstStyle/>
          <a:p>
            <a:r>
              <a:rPr lang="da-DK"/>
              <a:t>Klik for at redigere i master</a:t>
            </a:r>
            <a:endParaRPr lang="en-GB" dirty="0"/>
          </a:p>
        </p:txBody>
      </p:sp>
      <p:sp>
        <p:nvSpPr>
          <p:cNvPr id="13" name="Pladsholder til tekst 12"/>
          <p:cNvSpPr>
            <a:spLocks noGrp="1"/>
          </p:cNvSpPr>
          <p:nvPr>
            <p:ph type="body" sz="quarter" idx="13"/>
          </p:nvPr>
        </p:nvSpPr>
        <p:spPr>
          <a:xfrm>
            <a:off x="628649" y="1628775"/>
            <a:ext cx="7904164" cy="1620838"/>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Pladsholder til indhold 3"/>
          <p:cNvSpPr>
            <a:spLocks noGrp="1"/>
          </p:cNvSpPr>
          <p:nvPr>
            <p:ph sz="quarter" idx="14"/>
          </p:nvPr>
        </p:nvSpPr>
        <p:spPr>
          <a:xfrm>
            <a:off x="628649" y="3357563"/>
            <a:ext cx="7904164" cy="2519362"/>
          </a:xfrm>
          <a:prstGeom prst="rect">
            <a:avLst/>
          </a:prstGeo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6" name="Pladsholder til dato 5"/>
          <p:cNvSpPr>
            <a:spLocks noGrp="1"/>
          </p:cNvSpPr>
          <p:nvPr>
            <p:ph type="dt" sz="half" idx="15"/>
          </p:nvPr>
        </p:nvSpPr>
        <p:spPr/>
        <p:txBody>
          <a:bodyPr/>
          <a:lstStyle/>
          <a:p>
            <a:fld id="{99FB7C7F-9911-4166-8EBE-D37D9B61B8A1}" type="datetime2">
              <a:rPr lang="da-DK" smtClean="0"/>
              <a:t>16. november 2019</a:t>
            </a:fld>
            <a:endParaRPr lang="en-GB" dirty="0"/>
          </a:p>
        </p:txBody>
      </p:sp>
      <p:sp>
        <p:nvSpPr>
          <p:cNvPr id="7" name="Pladsholder til sidefod 6"/>
          <p:cNvSpPr>
            <a:spLocks noGrp="1"/>
          </p:cNvSpPr>
          <p:nvPr>
            <p:ph type="ftr" sz="quarter" idx="16"/>
          </p:nvPr>
        </p:nvSpPr>
        <p:spPr/>
        <p:txBody>
          <a:bodyPr/>
          <a:lstStyle/>
          <a:p>
            <a:r>
              <a:rPr lang="da-DK"/>
              <a:t>Indsæt titel på præsentationen i "Indsæt"- "Sidehoved/Sidefod"</a:t>
            </a:r>
            <a:endParaRPr lang="en-GB" dirty="0"/>
          </a:p>
        </p:txBody>
      </p:sp>
      <p:sp>
        <p:nvSpPr>
          <p:cNvPr id="11" name="Pladsholder til slidenummer 10"/>
          <p:cNvSpPr>
            <a:spLocks noGrp="1"/>
          </p:cNvSpPr>
          <p:nvPr>
            <p:ph type="sldNum" sz="quarter" idx="17"/>
          </p:nvPr>
        </p:nvSpPr>
        <p:spPr/>
        <p:txBody>
          <a:bodyPr/>
          <a:lstStyle/>
          <a:p>
            <a:fld id="{1C4DB2EE-0873-4EBD-BD17-6A767A2B9A33}" type="slidenum">
              <a:rPr lang="en-GB" smtClean="0"/>
              <a:pPr/>
              <a:t>‹nr.›</a:t>
            </a:fld>
            <a:endParaRPr lang="en-GB" dirty="0"/>
          </a:p>
        </p:txBody>
      </p:sp>
      <p:sp>
        <p:nvSpPr>
          <p:cNvPr id="10" name="Tekstfelt 9"/>
          <p:cNvSpPr txBox="1"/>
          <p:nvPr userDrawn="1"/>
        </p:nvSpPr>
        <p:spPr>
          <a:xfrm>
            <a:off x="628649" y="6170821"/>
            <a:ext cx="1080120" cy="138499"/>
          </a:xfrm>
          <a:prstGeom prst="rect">
            <a:avLst/>
          </a:prstGeom>
          <a:noFill/>
        </p:spPr>
        <p:txBody>
          <a:bodyPr wrap="square" lIns="0" tIns="0" rIns="0" bIns="0" rtlCol="0">
            <a:spAutoFit/>
          </a:bodyPr>
          <a:lstStyle/>
          <a:p>
            <a:r>
              <a:rPr lang="da-DK" sz="900" b="1" dirty="0">
                <a:solidFill>
                  <a:schemeClr val="tx2"/>
                </a:solidFill>
              </a:rPr>
              <a:t>Socialstyrelsen</a:t>
            </a:r>
          </a:p>
        </p:txBody>
      </p:sp>
    </p:spTree>
    <p:extLst>
      <p:ext uri="{BB962C8B-B14F-4D97-AF65-F5344CB8AC3E}">
        <p14:creationId xmlns:p14="http://schemas.microsoft.com/office/powerpoint/2010/main" val="3888934250"/>
      </p:ext>
    </p:extLst>
  </p:cSld>
  <p:clrMapOvr>
    <a:masterClrMapping/>
  </p:clrMapOvr>
  <p:extLst>
    <p:ext uri="{DCECCB84-F9BA-43D5-87BE-67443E8EF086}">
      <p15:sldGuideLst xmlns:p15="http://schemas.microsoft.com/office/powerpoint/2012/main">
        <p15:guide id="1" orient="horz" pos="211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auseslide med billede">
    <p:spTree>
      <p:nvGrpSpPr>
        <p:cNvPr id="1" name=""/>
        <p:cNvGrpSpPr/>
        <p:nvPr/>
      </p:nvGrpSpPr>
      <p:grpSpPr>
        <a:xfrm>
          <a:off x="0" y="0"/>
          <a:ext cx="0" cy="0"/>
          <a:chOff x="0" y="0"/>
          <a:chExt cx="0" cy="0"/>
        </a:xfrm>
      </p:grpSpPr>
      <p:sp>
        <p:nvSpPr>
          <p:cNvPr id="15" name="Pladsholder til tekst 7"/>
          <p:cNvSpPr>
            <a:spLocks noGrp="1"/>
          </p:cNvSpPr>
          <p:nvPr>
            <p:ph type="body" sz="quarter" idx="16"/>
          </p:nvPr>
        </p:nvSpPr>
        <p:spPr>
          <a:xfrm>
            <a:off x="4207396" y="3328192"/>
            <a:ext cx="720000" cy="28800"/>
          </a:xfrm>
          <a:prstGeom prst="rect">
            <a:avLst/>
          </a:prstGeom>
          <a:solidFill>
            <a:schemeClr val="bg1"/>
          </a:solidFill>
        </p:spPr>
        <p:txBody>
          <a:bodyPr/>
          <a:lstStyle>
            <a:lvl1pPr marL="0" indent="0">
              <a:buNone/>
              <a:defRPr sz="100">
                <a:solidFill>
                  <a:schemeClr val="bg1"/>
                </a:solidFill>
              </a:defRPr>
            </a:lvl1pPr>
          </a:lstStyle>
          <a:p>
            <a:pPr lvl="0"/>
            <a:r>
              <a:rPr lang="da-DK"/>
              <a:t>Rediger typografien i masterens</a:t>
            </a:r>
          </a:p>
        </p:txBody>
      </p:sp>
      <p:sp>
        <p:nvSpPr>
          <p:cNvPr id="16" name="Undertitel 2"/>
          <p:cNvSpPr>
            <a:spLocks noGrp="1"/>
          </p:cNvSpPr>
          <p:nvPr>
            <p:ph type="subTitle" idx="1"/>
          </p:nvPr>
        </p:nvSpPr>
        <p:spPr>
          <a:xfrm>
            <a:off x="4203339" y="3508412"/>
            <a:ext cx="4329473" cy="496652"/>
          </a:xfrm>
          <a:prstGeom prst="rect">
            <a:avLst/>
          </a:prstGeom>
        </p:spPr>
        <p:txBody>
          <a:bodyPr/>
          <a:lstStyle>
            <a:lvl1pPr marL="0" indent="0" algn="l">
              <a:buNone/>
              <a:defRPr sz="22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GB" dirty="0"/>
          </a:p>
        </p:txBody>
      </p:sp>
      <p:sp>
        <p:nvSpPr>
          <p:cNvPr id="10" name="Tekstfelt 9"/>
          <p:cNvSpPr txBox="1"/>
          <p:nvPr userDrawn="1"/>
        </p:nvSpPr>
        <p:spPr>
          <a:xfrm>
            <a:off x="-1188640" y="152636"/>
            <a:ext cx="1116124" cy="2092881"/>
          </a:xfrm>
          <a:prstGeom prst="rect">
            <a:avLst/>
          </a:prstGeom>
          <a:noFill/>
        </p:spPr>
        <p:txBody>
          <a:bodyPr wrap="square" rtlCol="0">
            <a:spAutoFit/>
          </a:bodyPr>
          <a:lstStyle/>
          <a:p>
            <a:pPr algn="l"/>
            <a:r>
              <a:rPr lang="en-GB" sz="1000" b="1" noProof="1"/>
              <a:t>For at indsætte</a:t>
            </a:r>
            <a:r>
              <a:rPr lang="en-GB" sz="1000" b="1" baseline="0" noProof="1"/>
              <a:t> et billede</a:t>
            </a:r>
            <a:r>
              <a:rPr lang="en-GB" sz="1000" baseline="0" noProof="1"/>
              <a:t>:</a:t>
            </a:r>
          </a:p>
          <a:p>
            <a:pPr algn="l"/>
            <a:endParaRPr lang="en-GB" sz="1000" baseline="0" noProof="1"/>
          </a:p>
          <a:p>
            <a:pPr algn="l"/>
            <a:r>
              <a:rPr lang="en-GB" sz="1000" baseline="0" noProof="1"/>
              <a:t>Brug ikonet i midten til at vælg et billede, læg herefter billedet bagerst, ved at højreklikke i billedet, og vælge ”send bagerst”.</a:t>
            </a:r>
            <a:endParaRPr lang="en-GB" sz="1000" noProof="1"/>
          </a:p>
        </p:txBody>
      </p:sp>
      <p:sp>
        <p:nvSpPr>
          <p:cNvPr id="13"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4"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8" name="Pladsholder til billede 3"/>
          <p:cNvSpPr>
            <a:spLocks noGrp="1"/>
          </p:cNvSpPr>
          <p:nvPr>
            <p:ph type="pic" sz="quarter" idx="10" hasCustomPrompt="1"/>
          </p:nvPr>
        </p:nvSpPr>
        <p:spPr>
          <a:xfrm>
            <a:off x="7201" y="-13389"/>
            <a:ext cx="9144000" cy="6858000"/>
          </a:xfrm>
          <a:prstGeom prst="rect">
            <a:avLst/>
          </a:prstGeom>
          <a:solidFill>
            <a:schemeClr val="bg1"/>
          </a:solidFill>
        </p:spPr>
        <p:txBody>
          <a:bodyPr/>
          <a:lstStyle>
            <a:lvl1pPr marL="0" indent="0" algn="ctr">
              <a:lnSpc>
                <a:spcPct val="100000"/>
              </a:lnSpc>
              <a:spcBef>
                <a:spcPts val="0"/>
              </a:spcBef>
              <a:buNone/>
              <a:defRPr sz="1200"/>
            </a:lvl1pPr>
          </a:lstStyle>
          <a:p>
            <a:r>
              <a:rPr lang="en-GB" dirty="0"/>
              <a:t>For at </a:t>
            </a:r>
            <a:r>
              <a:rPr lang="en-GB" dirty="0" err="1"/>
              <a:t>indsætte</a:t>
            </a:r>
            <a:r>
              <a:rPr lang="en-GB" dirty="0"/>
              <a:t> et </a:t>
            </a:r>
            <a:r>
              <a:rPr lang="en-GB" dirty="0" err="1"/>
              <a:t>billede</a:t>
            </a:r>
            <a:r>
              <a:rPr lang="en-GB" dirty="0"/>
              <a:t>:</a:t>
            </a:r>
          </a:p>
          <a:p>
            <a:r>
              <a:rPr lang="en-GB" dirty="0" err="1"/>
              <a:t>Brug</a:t>
            </a:r>
            <a:r>
              <a:rPr lang="en-GB" dirty="0"/>
              <a:t> </a:t>
            </a:r>
            <a:r>
              <a:rPr lang="en-GB" dirty="0" err="1"/>
              <a:t>ikonet</a:t>
            </a:r>
            <a:r>
              <a:rPr lang="en-GB" dirty="0"/>
              <a:t> </a:t>
            </a:r>
            <a:r>
              <a:rPr lang="en-GB" dirty="0" err="1"/>
              <a:t>i</a:t>
            </a:r>
            <a:r>
              <a:rPr lang="en-GB" dirty="0"/>
              <a:t> </a:t>
            </a:r>
            <a:r>
              <a:rPr lang="en-GB" dirty="0" err="1"/>
              <a:t>midten</a:t>
            </a:r>
            <a:r>
              <a:rPr lang="en-GB" dirty="0"/>
              <a:t>, </a:t>
            </a:r>
            <a:r>
              <a:rPr lang="en-GB" dirty="0" err="1"/>
              <a:t>vælg</a:t>
            </a:r>
            <a:r>
              <a:rPr lang="en-GB" dirty="0"/>
              <a:t> et </a:t>
            </a:r>
            <a:r>
              <a:rPr lang="en-GB" dirty="0" err="1"/>
              <a:t>billede</a:t>
            </a:r>
            <a:r>
              <a:rPr lang="en-GB" dirty="0"/>
              <a:t>, </a:t>
            </a:r>
            <a:r>
              <a:rPr lang="en-GB" dirty="0" err="1"/>
              <a:t>læg</a:t>
            </a:r>
            <a:r>
              <a:rPr lang="en-GB" dirty="0"/>
              <a:t> </a:t>
            </a:r>
            <a:r>
              <a:rPr lang="en-GB" dirty="0" err="1"/>
              <a:t>herefter</a:t>
            </a:r>
            <a:r>
              <a:rPr lang="en-GB" dirty="0"/>
              <a:t> </a:t>
            </a:r>
            <a:r>
              <a:rPr lang="en-GB" dirty="0" err="1"/>
              <a:t>billedet</a:t>
            </a:r>
            <a:r>
              <a:rPr lang="en-GB" dirty="0"/>
              <a:t> </a:t>
            </a:r>
            <a:r>
              <a:rPr lang="en-GB" dirty="0" err="1"/>
              <a:t>bagerst</a:t>
            </a:r>
            <a:r>
              <a:rPr lang="en-GB" dirty="0"/>
              <a:t>, </a:t>
            </a:r>
          </a:p>
          <a:p>
            <a:r>
              <a:rPr lang="en-GB" dirty="0" err="1"/>
              <a:t>ved</a:t>
            </a:r>
            <a:r>
              <a:rPr lang="en-GB" dirty="0"/>
              <a:t> at højreklikke </a:t>
            </a:r>
            <a:r>
              <a:rPr lang="en-GB" dirty="0" err="1"/>
              <a:t>i</a:t>
            </a:r>
            <a:r>
              <a:rPr lang="en-GB" dirty="0"/>
              <a:t> </a:t>
            </a:r>
            <a:r>
              <a:rPr lang="en-GB" dirty="0" err="1"/>
              <a:t>billedet</a:t>
            </a:r>
            <a:r>
              <a:rPr lang="en-GB" dirty="0"/>
              <a:t>, </a:t>
            </a:r>
            <a:r>
              <a:rPr lang="en-GB" dirty="0" err="1"/>
              <a:t>og</a:t>
            </a:r>
            <a:r>
              <a:rPr lang="en-GB" dirty="0"/>
              <a:t> </a:t>
            </a:r>
            <a:r>
              <a:rPr lang="en-GB" dirty="0" err="1"/>
              <a:t>vælge</a:t>
            </a:r>
            <a:r>
              <a:rPr lang="en-GB" dirty="0"/>
              <a:t> ”send </a:t>
            </a:r>
            <a:r>
              <a:rPr lang="en-GB" dirty="0" err="1"/>
              <a:t>bagerst</a:t>
            </a:r>
            <a:r>
              <a:rPr lang="en-GB" dirty="0"/>
              <a:t>”.</a:t>
            </a:r>
          </a:p>
          <a:p>
            <a:endParaRPr lang="en-GB" dirty="0"/>
          </a:p>
        </p:txBody>
      </p:sp>
    </p:spTree>
    <p:extLst>
      <p:ext uri="{BB962C8B-B14F-4D97-AF65-F5344CB8AC3E}">
        <p14:creationId xmlns:p14="http://schemas.microsoft.com/office/powerpoint/2010/main" val="2852209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en-GB" dirty="0"/>
          </a:p>
        </p:txBody>
      </p:sp>
      <p:sp>
        <p:nvSpPr>
          <p:cNvPr id="10" name="Pladsholder til dato 9"/>
          <p:cNvSpPr>
            <a:spLocks noGrp="1"/>
          </p:cNvSpPr>
          <p:nvPr>
            <p:ph type="dt" sz="half" idx="10"/>
          </p:nvPr>
        </p:nvSpPr>
        <p:spPr/>
        <p:txBody>
          <a:bodyPr/>
          <a:lstStyle/>
          <a:p>
            <a:fld id="{AD107DAF-ABA5-43F4-8167-EF2698B2942B}" type="datetime2">
              <a:rPr lang="da-DK" smtClean="0"/>
              <a:t>16. november 2019</a:t>
            </a:fld>
            <a:endParaRPr lang="en-GB" dirty="0"/>
          </a:p>
        </p:txBody>
      </p:sp>
      <p:sp>
        <p:nvSpPr>
          <p:cNvPr id="11" name="Pladsholder til sidefod 10"/>
          <p:cNvSpPr>
            <a:spLocks noGrp="1"/>
          </p:cNvSpPr>
          <p:nvPr>
            <p:ph type="ftr" sz="quarter" idx="11"/>
          </p:nvPr>
        </p:nvSpPr>
        <p:spPr/>
        <p:txBody>
          <a:bodyPr/>
          <a:lstStyle/>
          <a:p>
            <a:r>
              <a:rPr lang="da-DK"/>
              <a:t>Indsæt titel på præsentationen i "Indsæt"- "Sidehoved/Sidefod"</a:t>
            </a:r>
            <a:endParaRPr lang="en-GB" dirty="0"/>
          </a:p>
        </p:txBody>
      </p:sp>
      <p:sp>
        <p:nvSpPr>
          <p:cNvPr id="12" name="Pladsholder til slidenummer 11"/>
          <p:cNvSpPr>
            <a:spLocks noGrp="1"/>
          </p:cNvSpPr>
          <p:nvPr>
            <p:ph type="sldNum" sz="quarter" idx="12"/>
          </p:nvPr>
        </p:nvSpPr>
        <p:spPr/>
        <p:txBody>
          <a:bodyPr/>
          <a:lstStyle/>
          <a:p>
            <a:fld id="{1C4DB2EE-0873-4EBD-BD17-6A767A2B9A33}" type="slidenum">
              <a:rPr lang="en-GB" smtClean="0"/>
              <a:pPr/>
              <a:t>‹nr.›</a:t>
            </a:fld>
            <a:endParaRPr lang="en-GB" dirty="0"/>
          </a:p>
        </p:txBody>
      </p:sp>
      <p:sp>
        <p:nvSpPr>
          <p:cNvPr id="8" name="Tekstfelt 7"/>
          <p:cNvSpPr txBox="1"/>
          <p:nvPr userDrawn="1"/>
        </p:nvSpPr>
        <p:spPr>
          <a:xfrm>
            <a:off x="628649" y="6170821"/>
            <a:ext cx="1080120" cy="138499"/>
          </a:xfrm>
          <a:prstGeom prst="rect">
            <a:avLst/>
          </a:prstGeom>
          <a:noFill/>
        </p:spPr>
        <p:txBody>
          <a:bodyPr wrap="square" lIns="0" tIns="0" rIns="0" bIns="0" rtlCol="0">
            <a:spAutoFit/>
          </a:bodyPr>
          <a:lstStyle/>
          <a:p>
            <a:r>
              <a:rPr lang="da-DK" sz="900" b="1" dirty="0">
                <a:solidFill>
                  <a:schemeClr val="tx2"/>
                </a:solidFill>
              </a:rPr>
              <a:t>Socialstyrelsen</a:t>
            </a:r>
          </a:p>
        </p:txBody>
      </p:sp>
    </p:spTree>
    <p:extLst>
      <p:ext uri="{BB962C8B-B14F-4D97-AF65-F5344CB8AC3E}">
        <p14:creationId xmlns:p14="http://schemas.microsoft.com/office/powerpoint/2010/main" val="24566763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11" name="Pladsholder til dato 10"/>
          <p:cNvSpPr>
            <a:spLocks noGrp="1"/>
          </p:cNvSpPr>
          <p:nvPr>
            <p:ph type="dt" sz="half" idx="10"/>
          </p:nvPr>
        </p:nvSpPr>
        <p:spPr/>
        <p:txBody>
          <a:bodyPr/>
          <a:lstStyle/>
          <a:p>
            <a:fld id="{0AF684CA-D899-4DCA-A103-EEEB92C9442B}" type="datetime2">
              <a:rPr lang="da-DK" smtClean="0"/>
              <a:t>16. november 2019</a:t>
            </a:fld>
            <a:endParaRPr lang="en-GB" dirty="0"/>
          </a:p>
        </p:txBody>
      </p:sp>
      <p:sp>
        <p:nvSpPr>
          <p:cNvPr id="12" name="Pladsholder til sidefod 11"/>
          <p:cNvSpPr>
            <a:spLocks noGrp="1"/>
          </p:cNvSpPr>
          <p:nvPr>
            <p:ph type="ftr" sz="quarter" idx="11"/>
          </p:nvPr>
        </p:nvSpPr>
        <p:spPr/>
        <p:txBody>
          <a:bodyPr/>
          <a:lstStyle/>
          <a:p>
            <a:r>
              <a:rPr lang="da-DK"/>
              <a:t>Indsæt titel på præsentationen i "Indsæt"- "Sidehoved/Sidefod"</a:t>
            </a:r>
            <a:endParaRPr lang="en-GB" dirty="0"/>
          </a:p>
        </p:txBody>
      </p:sp>
      <p:sp>
        <p:nvSpPr>
          <p:cNvPr id="13" name="Pladsholder til slidenummer 12"/>
          <p:cNvSpPr>
            <a:spLocks noGrp="1"/>
          </p:cNvSpPr>
          <p:nvPr>
            <p:ph type="sldNum" sz="quarter" idx="12"/>
          </p:nvPr>
        </p:nvSpPr>
        <p:spPr/>
        <p:txBody>
          <a:bodyPr/>
          <a:lstStyle/>
          <a:p>
            <a:fld id="{1C4DB2EE-0873-4EBD-BD17-6A767A2B9A33}" type="slidenum">
              <a:rPr lang="en-GB" smtClean="0"/>
              <a:pPr/>
              <a:t>‹nr.›</a:t>
            </a:fld>
            <a:endParaRPr lang="en-GB" dirty="0"/>
          </a:p>
        </p:txBody>
      </p:sp>
      <p:sp>
        <p:nvSpPr>
          <p:cNvPr id="7" name="Tekstfelt 6"/>
          <p:cNvSpPr txBox="1"/>
          <p:nvPr userDrawn="1"/>
        </p:nvSpPr>
        <p:spPr>
          <a:xfrm>
            <a:off x="628649" y="6170821"/>
            <a:ext cx="1080120" cy="138499"/>
          </a:xfrm>
          <a:prstGeom prst="rect">
            <a:avLst/>
          </a:prstGeom>
          <a:noFill/>
        </p:spPr>
        <p:txBody>
          <a:bodyPr wrap="square" lIns="0" tIns="0" rIns="0" bIns="0" rtlCol="0">
            <a:spAutoFit/>
          </a:bodyPr>
          <a:lstStyle/>
          <a:p>
            <a:r>
              <a:rPr lang="da-DK" sz="900" b="1" dirty="0">
                <a:solidFill>
                  <a:schemeClr val="tx2"/>
                </a:solidFill>
              </a:rPr>
              <a:t>Socialstyrelsen</a:t>
            </a:r>
          </a:p>
        </p:txBody>
      </p:sp>
    </p:spTree>
    <p:extLst>
      <p:ext uri="{BB962C8B-B14F-4D97-AF65-F5344CB8AC3E}">
        <p14:creationId xmlns:p14="http://schemas.microsoft.com/office/powerpoint/2010/main" val="2749417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llede 1">
    <p:spTree>
      <p:nvGrpSpPr>
        <p:cNvPr id="1" name=""/>
        <p:cNvGrpSpPr/>
        <p:nvPr/>
      </p:nvGrpSpPr>
      <p:grpSpPr>
        <a:xfrm>
          <a:off x="0" y="0"/>
          <a:ext cx="0" cy="0"/>
          <a:chOff x="0" y="0"/>
          <a:chExt cx="0" cy="0"/>
        </a:xfrm>
      </p:grpSpPr>
      <p:pic>
        <p:nvPicPr>
          <p:cNvPr id="13" name="Billede 12"/>
          <p:cNvPicPr>
            <a:picLocks noChangeAspect="1"/>
          </p:cNvPicPr>
          <p:nvPr userDrawn="1"/>
        </p:nvPicPr>
        <p:blipFill>
          <a:blip r:embed="rId2"/>
          <a:stretch>
            <a:fillRect/>
          </a:stretch>
        </p:blipFill>
        <p:spPr>
          <a:xfrm>
            <a:off x="0" y="0"/>
            <a:ext cx="9144000" cy="6858000"/>
          </a:xfrm>
          <a:prstGeom prst="rect">
            <a:avLst/>
          </a:prstGeom>
        </p:spPr>
      </p:pic>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userDrawn="1"/>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9"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1"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2"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3"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3859511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lede 6">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1"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2144333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slide grøn">
    <p:bg>
      <p:bgPr>
        <a:solidFill>
          <a:srgbClr val="BAD9C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3923928" y="2265536"/>
            <a:ext cx="4113076" cy="2387600"/>
          </a:xfrm>
        </p:spPr>
        <p:txBody>
          <a:bodyPr anchor="ctr"/>
          <a:lstStyle>
            <a:lvl1pPr algn="l">
              <a:defRPr sz="3000" b="0"/>
            </a:lvl1pPr>
          </a:lstStyle>
          <a:p>
            <a:r>
              <a:rPr lang="da-DK"/>
              <a:t>Klik for at redigere i master</a:t>
            </a:r>
            <a:endParaRPr lang="da-DK" dirty="0"/>
          </a:p>
        </p:txBody>
      </p:sp>
      <p:sp>
        <p:nvSpPr>
          <p:cNvPr id="10"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1"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2"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2"/>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13"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3"/>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276035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useslide grøn">
    <p:bg>
      <p:bgPr>
        <a:solidFill>
          <a:srgbClr val="BAD9C1"/>
        </a:solidFill>
        <a:effectLst/>
      </p:bgPr>
    </p:bg>
    <p:spTree>
      <p:nvGrpSpPr>
        <p:cNvPr id="1" name=""/>
        <p:cNvGrpSpPr/>
        <p:nvPr/>
      </p:nvGrpSpPr>
      <p:grpSpPr>
        <a:xfrm>
          <a:off x="0" y="0"/>
          <a:ext cx="0" cy="0"/>
          <a:chOff x="0" y="0"/>
          <a:chExt cx="0" cy="0"/>
        </a:xfrm>
      </p:grpSpPr>
      <p:sp>
        <p:nvSpPr>
          <p:cNvPr id="13" name="Pladsholder til tekst 7"/>
          <p:cNvSpPr>
            <a:spLocks noGrp="1"/>
          </p:cNvSpPr>
          <p:nvPr>
            <p:ph type="body" sz="quarter" idx="16"/>
          </p:nvPr>
        </p:nvSpPr>
        <p:spPr>
          <a:xfrm>
            <a:off x="4207396" y="3328192"/>
            <a:ext cx="720000" cy="28800"/>
          </a:xfrm>
          <a:prstGeom prst="rect">
            <a:avLst/>
          </a:prstGeom>
          <a:solidFill>
            <a:schemeClr val="bg1"/>
          </a:solidFill>
        </p:spPr>
        <p:txBody>
          <a:bodyPr/>
          <a:lstStyle>
            <a:lvl1pPr marL="0" indent="0">
              <a:buNone/>
              <a:defRPr sz="100">
                <a:solidFill>
                  <a:schemeClr val="bg1"/>
                </a:solidFill>
              </a:defRPr>
            </a:lvl1pPr>
          </a:lstStyle>
          <a:p>
            <a:pPr lvl="0"/>
            <a:r>
              <a:rPr lang="da-DK"/>
              <a:t>Rediger typografien i masterens</a:t>
            </a:r>
          </a:p>
        </p:txBody>
      </p:sp>
      <p:sp>
        <p:nvSpPr>
          <p:cNvPr id="14" name="Undertitel 2"/>
          <p:cNvSpPr>
            <a:spLocks noGrp="1"/>
          </p:cNvSpPr>
          <p:nvPr>
            <p:ph type="subTitle" idx="1"/>
          </p:nvPr>
        </p:nvSpPr>
        <p:spPr>
          <a:xfrm>
            <a:off x="4203339" y="3508412"/>
            <a:ext cx="4329473" cy="496652"/>
          </a:xfrm>
          <a:prstGeom prst="rect">
            <a:avLst/>
          </a:prstGeom>
        </p:spPr>
        <p:txBody>
          <a:bodyPr/>
          <a:lstStyle>
            <a:lvl1pPr marL="0" indent="0" algn="l">
              <a:buNone/>
              <a:defRPr sz="22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GB" dirty="0"/>
          </a:p>
        </p:txBody>
      </p:sp>
      <p:sp>
        <p:nvSpPr>
          <p:cNvPr id="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Tree>
    <p:extLst>
      <p:ext uri="{BB962C8B-B14F-4D97-AF65-F5344CB8AC3E}">
        <p14:creationId xmlns:p14="http://schemas.microsoft.com/office/powerpoint/2010/main" val="383132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lede 3">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9"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1"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22"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3"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819994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lede 4">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1"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3166247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lede 10">
    <p:spTree>
      <p:nvGrpSpPr>
        <p:cNvPr id="1" name=""/>
        <p:cNvGrpSpPr/>
        <p:nvPr/>
      </p:nvGrpSpPr>
      <p:grpSpPr>
        <a:xfrm>
          <a:off x="0" y="0"/>
          <a:ext cx="0" cy="0"/>
          <a:chOff x="0" y="0"/>
          <a:chExt cx="0" cy="0"/>
        </a:xfrm>
      </p:grpSpPr>
      <p:pic>
        <p:nvPicPr>
          <p:cNvPr id="3" name="Billede 2"/>
          <p:cNvPicPr>
            <a:picLocks noChangeAspect="1"/>
          </p:cNvPicPr>
          <p:nvPr/>
        </p:nvPicPr>
        <p:blipFill>
          <a:blip r:embed="rId2"/>
          <a:stretch>
            <a:fillRect/>
          </a:stretch>
        </p:blipFill>
        <p:spPr>
          <a:xfrm>
            <a:off x="0" y="0"/>
            <a:ext cx="9144000" cy="6858000"/>
          </a:xfrm>
          <a:prstGeom prst="rect">
            <a:avLst/>
          </a:prstGeom>
        </p:spPr>
      </p:pic>
      <p:sp>
        <p:nvSpPr>
          <p:cNvPr id="2" name="Titel 1"/>
          <p:cNvSpPr>
            <a:spLocks noGrp="1"/>
          </p:cNvSpPr>
          <p:nvPr>
            <p:ph type="ctrTitle"/>
          </p:nvPr>
        </p:nvSpPr>
        <p:spPr>
          <a:xfrm>
            <a:off x="3923928" y="2265536"/>
            <a:ext cx="4113076" cy="2387600"/>
          </a:xfrm>
        </p:spPr>
        <p:txBody>
          <a:bodyPr anchor="ctr"/>
          <a:lstStyle>
            <a:lvl1pPr algn="l">
              <a:defRPr sz="3000" b="0">
                <a:solidFill>
                  <a:schemeClr val="bg1"/>
                </a:solidFill>
              </a:defRPr>
            </a:lvl1pPr>
          </a:lstStyle>
          <a:p>
            <a:r>
              <a:rPr lang="da-DK"/>
              <a:t>Klik for at redigere i master</a:t>
            </a:r>
            <a:endParaRPr lang="da-DK" dirty="0"/>
          </a:p>
        </p:txBody>
      </p:sp>
      <p:sp>
        <p:nvSpPr>
          <p:cNvPr id="20" name="Tekstfelt 19"/>
          <p:cNvSpPr txBox="1"/>
          <p:nvPr/>
        </p:nvSpPr>
        <p:spPr>
          <a:xfrm>
            <a:off x="-1188640" y="152636"/>
            <a:ext cx="1116124" cy="2092881"/>
          </a:xfrm>
          <a:prstGeom prst="rect">
            <a:avLst/>
          </a:prstGeom>
          <a:noFill/>
        </p:spPr>
        <p:txBody>
          <a:bodyPr wrap="square" rtlCol="0">
            <a:spAutoFit/>
          </a:bodyPr>
          <a:lstStyle/>
          <a:p>
            <a:pPr algn="l"/>
            <a:r>
              <a:rPr lang="da-DK" sz="1000" b="1" dirty="0"/>
              <a:t>For at indsætte</a:t>
            </a:r>
            <a:r>
              <a:rPr lang="da-DK" sz="1000" b="1" baseline="0" dirty="0"/>
              <a:t> et billede</a:t>
            </a:r>
            <a:r>
              <a:rPr lang="da-DK" sz="1000" baseline="0" dirty="0"/>
              <a:t>:</a:t>
            </a:r>
          </a:p>
          <a:p>
            <a:pPr algn="l"/>
            <a:endParaRPr lang="da-DK" sz="1000" baseline="0" dirty="0"/>
          </a:p>
          <a:p>
            <a:pPr algn="l"/>
            <a:r>
              <a:rPr lang="da-DK" sz="1000" baseline="0" dirty="0"/>
              <a:t>Brug først ikonet i midten til at vælg et billede, læg herefter billedet bagerst, ved at højreklikke i billedet, og vælge ”send bagerst”.</a:t>
            </a:r>
            <a:endParaRPr lang="da-DK" sz="1000" dirty="0"/>
          </a:p>
        </p:txBody>
      </p:sp>
      <p:sp>
        <p:nvSpPr>
          <p:cNvPr id="16" name="Pladsholder til tekst 7" descr="&quot;&quot;" title="&quot;&quot;"/>
          <p:cNvSpPr>
            <a:spLocks noGrp="1"/>
          </p:cNvSpPr>
          <p:nvPr>
            <p:ph type="body" sz="quarter" idx="14"/>
          </p:nvPr>
        </p:nvSpPr>
        <p:spPr>
          <a:xfrm rot="14880000">
            <a:off x="821996" y="1676817"/>
            <a:ext cx="3708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7" name="Pladsholder til tekst 7" descr="&quot;&quot;" title="&quot;&quot;"/>
          <p:cNvSpPr>
            <a:spLocks noGrp="1"/>
          </p:cNvSpPr>
          <p:nvPr>
            <p:ph type="body" sz="quarter" idx="13"/>
          </p:nvPr>
        </p:nvSpPr>
        <p:spPr>
          <a:xfrm rot="17520000">
            <a:off x="797254" y="5116969"/>
            <a:ext cx="3744000" cy="28800"/>
          </a:xfrm>
          <a:prstGeom prst="rect">
            <a:avLst/>
          </a:prstGeom>
          <a:solidFill>
            <a:schemeClr val="bg1"/>
          </a:solidFill>
        </p:spPr>
        <p:txBody>
          <a:bodyPr/>
          <a:lstStyle>
            <a:lvl1pPr marL="0" indent="0">
              <a:buNone/>
              <a:defRPr sz="100">
                <a:solidFill>
                  <a:schemeClr val="bg1"/>
                </a:solidFill>
              </a:defRPr>
            </a:lvl1pPr>
          </a:lstStyle>
          <a:p>
            <a:pPr lvl="0"/>
            <a:r>
              <a:rPr lang="da-DK" noProof="0"/>
              <a:t>Rediger typografien i masterens</a:t>
            </a:r>
          </a:p>
        </p:txBody>
      </p:sp>
      <p:sp>
        <p:nvSpPr>
          <p:cNvPr id="19" name="Pladsholder til tekst 5" descr="Socialstyrelsen Logo" title="Socialstyrelsen Logo"/>
          <p:cNvSpPr>
            <a:spLocks noGrp="1"/>
          </p:cNvSpPr>
          <p:nvPr>
            <p:ph type="body" sz="quarter" idx="11"/>
          </p:nvPr>
        </p:nvSpPr>
        <p:spPr>
          <a:xfrm>
            <a:off x="630000" y="2998800"/>
            <a:ext cx="1602000" cy="547200"/>
          </a:xfrm>
          <a:prstGeom prst="rect">
            <a:avLst/>
          </a:prstGeom>
          <a:blipFill>
            <a:blip r:embed="rId3"/>
            <a:stretch>
              <a:fillRect/>
            </a:stretch>
          </a:blipFill>
        </p:spPr>
        <p:txBody>
          <a:bodyPr/>
          <a:lstStyle>
            <a:lvl1pPr marL="0" indent="0">
              <a:buNone/>
              <a:defRPr sz="100">
                <a:solidFill>
                  <a:schemeClr val="bg1"/>
                </a:solidFill>
              </a:defRPr>
            </a:lvl1pPr>
          </a:lstStyle>
          <a:p>
            <a:pPr lvl="0"/>
            <a:r>
              <a:rPr lang="da-DK"/>
              <a:t>Rediger typografien i masterens</a:t>
            </a:r>
          </a:p>
        </p:txBody>
      </p:sp>
      <p:sp>
        <p:nvSpPr>
          <p:cNvPr id="21" name="Pladsholder til tekst 5" descr="Socialstyrelsens pay-off" title="Socialstyrelsens pay-off"/>
          <p:cNvSpPr>
            <a:spLocks noGrp="1"/>
          </p:cNvSpPr>
          <p:nvPr>
            <p:ph type="body" sz="quarter" idx="16"/>
          </p:nvPr>
        </p:nvSpPr>
        <p:spPr>
          <a:xfrm>
            <a:off x="3924000" y="6188400"/>
            <a:ext cx="1015200" cy="298800"/>
          </a:xfrm>
          <a:prstGeom prst="rect">
            <a:avLst/>
          </a:prstGeom>
          <a:blipFill>
            <a:blip r:embed="rId4"/>
            <a:stretch>
              <a:fillRect/>
            </a:stretch>
          </a:blipFill>
        </p:spPr>
        <p:txBody>
          <a:bodyPr tIns="1296000" bIns="144000"/>
          <a:lstStyle>
            <a:lvl1pPr marL="0" indent="0">
              <a:buNone/>
              <a:defRPr sz="100">
                <a:solidFill>
                  <a:schemeClr val="bg1"/>
                </a:solidFill>
              </a:defRPr>
            </a:lvl1pPr>
          </a:lstStyle>
          <a:p>
            <a:pPr lvl="0"/>
            <a:r>
              <a:rPr lang="da-DK"/>
              <a:t>Rediger typografien i masterens</a:t>
            </a:r>
          </a:p>
        </p:txBody>
      </p:sp>
    </p:spTree>
    <p:extLst>
      <p:ext uri="{BB962C8B-B14F-4D97-AF65-F5344CB8AC3E}">
        <p14:creationId xmlns:p14="http://schemas.microsoft.com/office/powerpoint/2010/main" val="362926241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628649" y="764704"/>
            <a:ext cx="7904163" cy="756084"/>
          </a:xfrm>
          <a:prstGeom prst="rect">
            <a:avLst/>
          </a:prstGeom>
        </p:spPr>
        <p:txBody>
          <a:bodyPr vert="horz" lIns="0" tIns="0" rIns="0" bIns="0" rtlCol="0" anchor="ctr">
            <a:noAutofit/>
          </a:bodyPr>
          <a:lstStyle/>
          <a:p>
            <a:endParaRPr lang="da-DK" dirty="0"/>
          </a:p>
        </p:txBody>
      </p:sp>
      <p:sp>
        <p:nvSpPr>
          <p:cNvPr id="4" name="Pladsholder til dato 3"/>
          <p:cNvSpPr>
            <a:spLocks noGrp="1"/>
          </p:cNvSpPr>
          <p:nvPr>
            <p:ph type="dt" sz="half" idx="2"/>
          </p:nvPr>
        </p:nvSpPr>
        <p:spPr>
          <a:xfrm>
            <a:off x="6457950" y="6052207"/>
            <a:ext cx="2057400" cy="365125"/>
          </a:xfrm>
          <a:prstGeom prst="rect">
            <a:avLst/>
          </a:prstGeom>
        </p:spPr>
        <p:txBody>
          <a:bodyPr vert="horz" lIns="0" tIns="0" rIns="0" bIns="0" rtlCol="0" anchor="ctr">
            <a:noAutofit/>
          </a:bodyPr>
          <a:lstStyle>
            <a:lvl1pPr algn="r">
              <a:defRPr sz="900" b="1">
                <a:solidFill>
                  <a:schemeClr val="tx2"/>
                </a:solidFill>
              </a:defRPr>
            </a:lvl1pPr>
          </a:lstStyle>
          <a:p>
            <a:fld id="{59C3FAC1-910A-4CF3-BD45-74FC369DE920}" type="datetime2">
              <a:rPr lang="da-DK" smtClean="0"/>
              <a:t>16. november 2019</a:t>
            </a:fld>
            <a:endParaRPr lang="da-DK" dirty="0"/>
          </a:p>
        </p:txBody>
      </p:sp>
      <p:sp>
        <p:nvSpPr>
          <p:cNvPr id="5" name="Pladsholder til sidefod 4"/>
          <p:cNvSpPr>
            <a:spLocks noGrp="1"/>
          </p:cNvSpPr>
          <p:nvPr>
            <p:ph type="ftr" sz="quarter" idx="3"/>
          </p:nvPr>
        </p:nvSpPr>
        <p:spPr>
          <a:xfrm>
            <a:off x="628649" y="6273316"/>
            <a:ext cx="4759559" cy="180020"/>
          </a:xfrm>
          <a:prstGeom prst="rect">
            <a:avLst/>
          </a:prstGeom>
        </p:spPr>
        <p:txBody>
          <a:bodyPr vert="horz" lIns="0" tIns="0" rIns="0" bIns="0" rtlCol="0" anchor="b">
            <a:noAutofit/>
          </a:bodyPr>
          <a:lstStyle>
            <a:lvl1pPr algn="l">
              <a:defRPr sz="900" b="0">
                <a:solidFill>
                  <a:schemeClr val="bg2"/>
                </a:solidFill>
              </a:defRPr>
            </a:lvl1pPr>
          </a:lstStyle>
          <a:p>
            <a:r>
              <a:rPr lang="da-DK"/>
              <a:t>Indsæt titel på præsentationen i "Indsæt"- "Sidehoved/Sidefod"</a:t>
            </a:r>
            <a:endParaRPr lang="da-DK" dirty="0"/>
          </a:p>
        </p:txBody>
      </p:sp>
      <p:sp>
        <p:nvSpPr>
          <p:cNvPr id="6" name="Pladsholder til slidenummer 5"/>
          <p:cNvSpPr>
            <a:spLocks noGrp="1"/>
          </p:cNvSpPr>
          <p:nvPr>
            <p:ph type="sldNum" sz="quarter" idx="4"/>
          </p:nvPr>
        </p:nvSpPr>
        <p:spPr>
          <a:xfrm>
            <a:off x="6457950" y="6356351"/>
            <a:ext cx="2057400" cy="365125"/>
          </a:xfrm>
          <a:prstGeom prst="rect">
            <a:avLst/>
          </a:prstGeom>
        </p:spPr>
        <p:txBody>
          <a:bodyPr vert="horz" lIns="0" tIns="0" rIns="0" bIns="0" rtlCol="0" anchor="ctr">
            <a:noAutofit/>
          </a:bodyPr>
          <a:lstStyle>
            <a:lvl1pPr algn="r">
              <a:defRPr sz="900">
                <a:solidFill>
                  <a:schemeClr val="bg1"/>
                </a:solidFill>
              </a:defRPr>
            </a:lvl1pPr>
          </a:lstStyle>
          <a:p>
            <a:fld id="{1C4DB2EE-0873-4EBD-BD17-6A767A2B9A33}" type="slidenum">
              <a:rPr lang="da-DK" smtClean="0"/>
              <a:pPr/>
              <a:t>‹nr.›</a:t>
            </a:fld>
            <a:endParaRPr lang="da-DK" dirty="0"/>
          </a:p>
        </p:txBody>
      </p:sp>
      <p:sp>
        <p:nvSpPr>
          <p:cNvPr id="8" name="Pladsholder til tekst 7"/>
          <p:cNvSpPr>
            <a:spLocks noGrp="1"/>
          </p:cNvSpPr>
          <p:nvPr>
            <p:ph type="body" idx="1"/>
          </p:nvPr>
        </p:nvSpPr>
        <p:spPr>
          <a:xfrm>
            <a:off x="628650" y="1628775"/>
            <a:ext cx="7886700" cy="4248497"/>
          </a:xfrm>
          <a:prstGeom prst="rect">
            <a:avLst/>
          </a:prstGeom>
        </p:spPr>
        <p:txBody>
          <a:bodyPr vert="horz" lIns="91440" tIns="45720" rIns="91440" bIns="45720" rtlCol="0">
            <a:normAutofit/>
          </a:body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endParaRPr lang="en-GB" dirty="0"/>
          </a:p>
        </p:txBody>
      </p:sp>
    </p:spTree>
    <p:extLst>
      <p:ext uri="{BB962C8B-B14F-4D97-AF65-F5344CB8AC3E}">
        <p14:creationId xmlns:p14="http://schemas.microsoft.com/office/powerpoint/2010/main" val="2091005546"/>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88" r:id="rId3"/>
    <p:sldLayoutId id="2147483772" r:id="rId4"/>
    <p:sldLayoutId id="2147483761" r:id="rId5"/>
    <p:sldLayoutId id="2147483789" r:id="rId6"/>
    <p:sldLayoutId id="2147483769" r:id="rId7"/>
    <p:sldLayoutId id="2147483770" r:id="rId8"/>
    <p:sldLayoutId id="2147483776" r:id="rId9"/>
    <p:sldLayoutId id="2147483779" r:id="rId10"/>
    <p:sldLayoutId id="2147483765" r:id="rId11"/>
    <p:sldLayoutId id="2147483793" r:id="rId12"/>
    <p:sldLayoutId id="2147483773" r:id="rId13"/>
    <p:sldLayoutId id="2147483778" r:id="rId14"/>
    <p:sldLayoutId id="2147483763" r:id="rId15"/>
    <p:sldLayoutId id="2147483791" r:id="rId16"/>
    <p:sldLayoutId id="2147483768" r:id="rId17"/>
    <p:sldLayoutId id="2147483780" r:id="rId18"/>
    <p:sldLayoutId id="2147483764" r:id="rId19"/>
    <p:sldLayoutId id="2147483792" r:id="rId20"/>
    <p:sldLayoutId id="2147483771" r:id="rId21"/>
    <p:sldLayoutId id="2147483775" r:id="rId22"/>
    <p:sldLayoutId id="2147483777" r:id="rId23"/>
    <p:sldLayoutId id="2147483762" r:id="rId24"/>
    <p:sldLayoutId id="2147483790" r:id="rId25"/>
    <p:sldLayoutId id="2147483774" r:id="rId26"/>
    <p:sldLayoutId id="2147483766" r:id="rId27"/>
    <p:sldLayoutId id="2147483781" r:id="rId28"/>
    <p:sldLayoutId id="2147483782" r:id="rId29"/>
    <p:sldLayoutId id="2147483783" r:id="rId30"/>
    <p:sldLayoutId id="2147483784" r:id="rId31"/>
    <p:sldLayoutId id="2147483785" r:id="rId32"/>
    <p:sldLayoutId id="2147483786" r:id="rId33"/>
    <p:sldLayoutId id="2147483787" r:id="rId34"/>
    <p:sldLayoutId id="2147483794" r:id="rId35"/>
    <p:sldLayoutId id="2147483795" r:id="rId36"/>
    <p:sldLayoutId id="2147483796" r:id="rId37"/>
    <p:sldLayoutId id="2147483767" r:id="rId38"/>
  </p:sldLayoutIdLst>
  <p:hf hdr="0"/>
  <p:txStyles>
    <p:titleStyle>
      <a:lvl1pPr algn="l" defTabSz="685800" rtl="0" eaLnBrk="1" latinLnBrk="0" hangingPunct="1">
        <a:lnSpc>
          <a:spcPct val="90000"/>
        </a:lnSpc>
        <a:spcBef>
          <a:spcPct val="0"/>
        </a:spcBef>
        <a:buNone/>
        <a:defRPr sz="3000" b="1" kern="1200"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75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375"/>
        </a:spcBef>
        <a:buFont typeface="Arial" panose="020B0604020202020204" pitchFamily="34" charset="0"/>
        <a:buChar char="-"/>
        <a:defRPr sz="1800" i="1" kern="1200">
          <a:solidFill>
            <a:schemeClr val="tx1"/>
          </a:solidFill>
          <a:latin typeface="+mn-lt"/>
          <a:ea typeface="+mn-ea"/>
          <a:cs typeface="+mn-cs"/>
        </a:defRPr>
      </a:lvl2pPr>
      <a:lvl3pPr marL="540000" indent="-180000" algn="l" defTabSz="685800" rtl="0" eaLnBrk="1" latinLnBrk="0" hangingPunct="1">
        <a:lnSpc>
          <a:spcPct val="100000"/>
        </a:lnSpc>
        <a:spcBef>
          <a:spcPts val="375"/>
        </a:spcBef>
        <a:buFont typeface="Arial" panose="020B0604020202020204" pitchFamily="34" charset="0"/>
        <a:buChar char="-"/>
        <a:defRPr sz="1800" i="1" kern="1200">
          <a:solidFill>
            <a:schemeClr val="tx1"/>
          </a:solidFill>
          <a:latin typeface="+mn-lt"/>
          <a:ea typeface="+mn-ea"/>
          <a:cs typeface="+mn-cs"/>
        </a:defRPr>
      </a:lvl3pPr>
      <a:lvl4pPr marL="720000" indent="-180000" algn="l" defTabSz="685800" rtl="0" eaLnBrk="1" latinLnBrk="0" hangingPunct="1">
        <a:lnSpc>
          <a:spcPct val="100000"/>
        </a:lnSpc>
        <a:spcBef>
          <a:spcPts val="375"/>
        </a:spcBef>
        <a:buFont typeface="Arial" panose="020B0604020202020204" pitchFamily="34" charset="0"/>
        <a:buChar char="-"/>
        <a:defRPr sz="1800" i="1" kern="1200">
          <a:solidFill>
            <a:schemeClr val="tx1"/>
          </a:solidFill>
          <a:latin typeface="+mn-lt"/>
          <a:ea typeface="+mn-ea"/>
          <a:cs typeface="+mn-cs"/>
        </a:defRPr>
      </a:lvl4pPr>
      <a:lvl5pPr marL="900000" indent="-180000" algn="l" defTabSz="685800" rtl="0" eaLnBrk="1" latinLnBrk="0" hangingPunct="1">
        <a:lnSpc>
          <a:spcPct val="100000"/>
        </a:lnSpc>
        <a:spcBef>
          <a:spcPts val="375"/>
        </a:spcBef>
        <a:buFont typeface="Arial" panose="020B0604020202020204" pitchFamily="34" charset="0"/>
        <a:buChar char="-"/>
        <a:defRPr sz="1800" i="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a-DK"/>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2" orient="horz" pos="1026" userDrawn="1">
          <p15:clr>
            <a:srgbClr val="F26B43"/>
          </p15:clr>
        </p15:guide>
        <p15:guide id="13" pos="385" userDrawn="1">
          <p15:clr>
            <a:srgbClr val="F26B43"/>
          </p15:clr>
        </p15:guide>
        <p15:guide id="14" pos="5375" userDrawn="1">
          <p15:clr>
            <a:srgbClr val="F26B43"/>
          </p15:clr>
        </p15:guide>
        <p15:guide id="15" orient="horz" pos="370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37.xm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35.jpeg"/><Relationship Id="rId5" Type="http://schemas.openxmlformats.org/officeDocument/2006/relationships/chart" Target="../charts/chart7.xml"/><Relationship Id="rId4" Type="http://schemas.openxmlformats.org/officeDocument/2006/relationships/chart" Target="../charts/char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4.xml"/><Relationship Id="rId1" Type="http://schemas.openxmlformats.org/officeDocument/2006/relationships/slideLayout" Target="../slideLayouts/slideLayout37.xml"/><Relationship Id="rId4" Type="http://schemas.openxmlformats.org/officeDocument/2006/relationships/chart" Target="../charts/char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8.xml"/><Relationship Id="rId5" Type="http://schemas.openxmlformats.org/officeDocument/2006/relationships/image" Target="../media/image26.sv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pPr algn="ctr"/>
            <a:br>
              <a:rPr lang="da-DK" dirty="0"/>
            </a:br>
            <a:r>
              <a:rPr lang="da-DK" dirty="0"/>
              <a:t> Den Socialøkonomiske Investeringsmodel, SØM</a:t>
            </a:r>
            <a:br>
              <a:rPr lang="da-DK" dirty="0"/>
            </a:br>
            <a:br>
              <a:rPr lang="da-DK" dirty="0"/>
            </a:br>
            <a:r>
              <a:rPr lang="da-DK" dirty="0"/>
              <a:t>FADD årsmøde</a:t>
            </a:r>
            <a:br>
              <a:rPr lang="da-DK" dirty="0"/>
            </a:br>
            <a:r>
              <a:rPr lang="da-DK" dirty="0"/>
              <a:t>14-11-2019</a:t>
            </a:r>
          </a:p>
        </p:txBody>
      </p:sp>
      <p:sp>
        <p:nvSpPr>
          <p:cNvPr id="8" name="Pladsholder til tekst 7"/>
          <p:cNvSpPr>
            <a:spLocks noGrp="1"/>
          </p:cNvSpPr>
          <p:nvPr>
            <p:ph type="body" sz="quarter" idx="14"/>
          </p:nvPr>
        </p:nvSpPr>
        <p:spPr/>
        <p:txBody>
          <a:bodyPr>
            <a:normAutofit fontScale="25000" lnSpcReduction="20000"/>
          </a:bodyPr>
          <a:lstStyle/>
          <a:p>
            <a:endParaRPr lang="da-DK"/>
          </a:p>
        </p:txBody>
      </p:sp>
      <p:sp>
        <p:nvSpPr>
          <p:cNvPr id="7" name="Pladsholder til tekst 6"/>
          <p:cNvSpPr>
            <a:spLocks noGrp="1"/>
          </p:cNvSpPr>
          <p:nvPr>
            <p:ph type="body" sz="quarter" idx="13"/>
          </p:nvPr>
        </p:nvSpPr>
        <p:spPr/>
        <p:txBody>
          <a:bodyPr>
            <a:normAutofit fontScale="25000" lnSpcReduction="20000"/>
          </a:bodyPr>
          <a:lstStyle/>
          <a:p>
            <a:endParaRPr lang="da-DK"/>
          </a:p>
        </p:txBody>
      </p:sp>
      <p:sp>
        <p:nvSpPr>
          <p:cNvPr id="3" name="Undertitel 2"/>
          <p:cNvSpPr>
            <a:spLocks noGrp="1"/>
          </p:cNvSpPr>
          <p:nvPr>
            <p:ph type="body" sz="quarter" idx="11"/>
          </p:nvPr>
        </p:nvSpPr>
        <p:spPr/>
        <p:txBody>
          <a:bodyPr/>
          <a:lstStyle/>
          <a:p>
            <a:pPr algn="ctr"/>
            <a:r>
              <a:rPr lang="da-DK" dirty="0"/>
              <a:t>Centermøde CBUF, 6-12-2017</a:t>
            </a:r>
            <a:endParaRPr lang="da-DK" i="1" dirty="0"/>
          </a:p>
        </p:txBody>
      </p:sp>
      <p:sp>
        <p:nvSpPr>
          <p:cNvPr id="9" name="Pladsholder til tekst 8"/>
          <p:cNvSpPr>
            <a:spLocks noGrp="1"/>
          </p:cNvSpPr>
          <p:nvPr>
            <p:ph type="body" sz="quarter" idx="16"/>
          </p:nvPr>
        </p:nvSpPr>
        <p:spPr/>
        <p:txBody>
          <a:bodyPr>
            <a:normAutofit fontScale="25000" lnSpcReduction="20000"/>
          </a:bodyPr>
          <a:lstStyle/>
          <a:p>
            <a:endParaRPr lang="da-DK"/>
          </a:p>
        </p:txBody>
      </p:sp>
    </p:spTree>
    <p:extLst>
      <p:ext uri="{BB962C8B-B14F-4D97-AF65-F5344CB8AC3E}">
        <p14:creationId xmlns:p14="http://schemas.microsoft.com/office/powerpoint/2010/main" val="3554972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Vidensdatabasen – effekt</a:t>
            </a:r>
          </a:p>
        </p:txBody>
      </p:sp>
      <p:sp>
        <p:nvSpPr>
          <p:cNvPr id="3" name="Pladsholder til indhold 2"/>
          <p:cNvSpPr>
            <a:spLocks noGrp="1"/>
          </p:cNvSpPr>
          <p:nvPr>
            <p:ph idx="1"/>
          </p:nvPr>
        </p:nvSpPr>
        <p:spPr/>
        <p:txBody>
          <a:bodyPr>
            <a:normAutofit/>
          </a:bodyPr>
          <a:lstStyle/>
          <a:p>
            <a:pPr marL="0" indent="0">
              <a:buNone/>
            </a:pPr>
            <a:r>
              <a:rPr lang="da-DK" dirty="0" err="1"/>
              <a:t>Litteraturreview</a:t>
            </a:r>
            <a:r>
              <a:rPr lang="da-DK" dirty="0"/>
              <a:t> om effekter for sociale indsatser til målgrupper i SØM samt</a:t>
            </a:r>
          </a:p>
          <a:p>
            <a:r>
              <a:rPr lang="da-DK" dirty="0"/>
              <a:t>Voksne med senfølger efter seksuelle overgreb</a:t>
            </a:r>
          </a:p>
          <a:p>
            <a:r>
              <a:rPr lang="da-DK" dirty="0"/>
              <a:t>Voksne der stammer </a:t>
            </a:r>
          </a:p>
          <a:p>
            <a:r>
              <a:rPr lang="da-DK" dirty="0"/>
              <a:t>Voksne med mobilitetsproblemer</a:t>
            </a:r>
          </a:p>
          <a:p>
            <a:r>
              <a:rPr lang="da-DK" dirty="0"/>
              <a:t>Børn og unge henvist til specialundervisning</a:t>
            </a:r>
          </a:p>
          <a:p>
            <a:pPr marL="0" indent="0">
              <a:buNone/>
            </a:pPr>
            <a:endParaRPr lang="da-DK" dirty="0"/>
          </a:p>
          <a:p>
            <a:pPr marL="0" indent="0">
              <a:buNone/>
            </a:pPr>
            <a:r>
              <a:rPr lang="da-DK" dirty="0"/>
              <a:t>Studier inkluderet hvis</a:t>
            </a:r>
          </a:p>
          <a:p>
            <a:pPr lvl="0"/>
            <a:r>
              <a:rPr lang="da-DK" dirty="0"/>
              <a:t>Der er målt </a:t>
            </a:r>
            <a:r>
              <a:rPr lang="da-DK" u="sng" dirty="0"/>
              <a:t>kvantitative</a:t>
            </a:r>
            <a:r>
              <a:rPr lang="da-DK" dirty="0"/>
              <a:t> resultater</a:t>
            </a:r>
          </a:p>
          <a:p>
            <a:pPr lvl="0"/>
            <a:r>
              <a:rPr lang="da-DK" dirty="0"/>
              <a:t>Der er </a:t>
            </a:r>
            <a:r>
              <a:rPr lang="da-DK" u="sng" dirty="0"/>
              <a:t>sammenlignet</a:t>
            </a:r>
            <a:r>
              <a:rPr lang="da-DK" dirty="0"/>
              <a:t> med en kontrolgruppe, eller der er en før-efter-måling</a:t>
            </a:r>
          </a:p>
          <a:p>
            <a:endParaRPr lang="da-DK" dirty="0"/>
          </a:p>
          <a:p>
            <a:pPr marL="0" indent="0">
              <a:buNone/>
            </a:pPr>
            <a:endParaRPr lang="da-DK" dirty="0"/>
          </a:p>
          <a:p>
            <a:endParaRPr lang="da-DK" dirty="0"/>
          </a:p>
        </p:txBody>
      </p:sp>
      <p:sp>
        <p:nvSpPr>
          <p:cNvPr id="5" name="Pladsholder til diasnummer 4"/>
          <p:cNvSpPr>
            <a:spLocks noGrp="1"/>
          </p:cNvSpPr>
          <p:nvPr>
            <p:ph type="sldNum" sz="quarter" idx="12"/>
          </p:nvPr>
        </p:nvSpPr>
        <p:spPr/>
        <p:txBody>
          <a:bodyPr/>
          <a:lstStyle/>
          <a:p>
            <a:fld id="{1C4DB2EE-0873-4EBD-BD17-6A767A2B9A33}" type="slidenum">
              <a:rPr lang="da-DK" smtClean="0"/>
              <a:pPr/>
              <a:t>10</a:t>
            </a:fld>
            <a:endParaRPr lang="da-DK" dirty="0"/>
          </a:p>
        </p:txBody>
      </p:sp>
      <p:sp>
        <p:nvSpPr>
          <p:cNvPr id="6" name="AutoShape 2" descr="Billedresultat for literature review"/>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6590" y="476672"/>
            <a:ext cx="1437169" cy="1224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7401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Vidensdatabasen – effekt</a:t>
            </a:r>
          </a:p>
        </p:txBody>
      </p:sp>
      <p:sp>
        <p:nvSpPr>
          <p:cNvPr id="3" name="Pladsholder til indhold 2"/>
          <p:cNvSpPr>
            <a:spLocks noGrp="1"/>
          </p:cNvSpPr>
          <p:nvPr>
            <p:ph idx="1"/>
          </p:nvPr>
        </p:nvSpPr>
        <p:spPr/>
        <p:txBody>
          <a:bodyPr>
            <a:normAutofit/>
          </a:bodyPr>
          <a:lstStyle/>
          <a:p>
            <a:r>
              <a:rPr lang="da-DK" dirty="0"/>
              <a:t>Voksen</a:t>
            </a:r>
          </a:p>
          <a:p>
            <a:endParaRPr lang="da-DK" dirty="0"/>
          </a:p>
          <a:p>
            <a:endParaRPr lang="da-DK" dirty="0"/>
          </a:p>
          <a:p>
            <a:endParaRPr lang="da-DK" dirty="0"/>
          </a:p>
          <a:p>
            <a:endParaRPr lang="da-DK" dirty="0"/>
          </a:p>
          <a:p>
            <a:pPr marL="0" indent="0">
              <a:buNone/>
            </a:pPr>
            <a:endParaRPr lang="da-DK" dirty="0"/>
          </a:p>
          <a:p>
            <a:r>
              <a:rPr lang="da-DK" dirty="0"/>
              <a:t>Børn og unge</a:t>
            </a:r>
          </a:p>
          <a:p>
            <a:pPr marL="0" indent="0">
              <a:buNone/>
            </a:pPr>
            <a:endParaRPr lang="da-DK" dirty="0"/>
          </a:p>
          <a:p>
            <a:pPr marL="0" indent="0">
              <a:buNone/>
            </a:pPr>
            <a:endParaRPr lang="da-DK" dirty="0"/>
          </a:p>
          <a:p>
            <a:pPr marL="0" indent="0">
              <a:buNone/>
            </a:pPr>
            <a:endParaRPr lang="da-DK" dirty="0"/>
          </a:p>
        </p:txBody>
      </p:sp>
      <p:sp>
        <p:nvSpPr>
          <p:cNvPr id="5" name="Pladsholder til diasnummer 4"/>
          <p:cNvSpPr>
            <a:spLocks noGrp="1"/>
          </p:cNvSpPr>
          <p:nvPr>
            <p:ph type="sldNum" sz="quarter" idx="12"/>
          </p:nvPr>
        </p:nvSpPr>
        <p:spPr/>
        <p:txBody>
          <a:bodyPr/>
          <a:lstStyle/>
          <a:p>
            <a:fld id="{1C4DB2EE-0873-4EBD-BD17-6A767A2B9A33}" type="slidenum">
              <a:rPr lang="da-DK" smtClean="0"/>
              <a:pPr/>
              <a:t>11</a:t>
            </a:fld>
            <a:endParaRPr lang="da-DK" dirty="0"/>
          </a:p>
        </p:txBody>
      </p:sp>
      <p:sp>
        <p:nvSpPr>
          <p:cNvPr id="6" name="AutoShape 2" descr="Billedresultat for literature review"/>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6590" y="476672"/>
            <a:ext cx="1437169" cy="1224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uppe 3"/>
          <p:cNvGrpSpPr/>
          <p:nvPr/>
        </p:nvGrpSpPr>
        <p:grpSpPr>
          <a:xfrm>
            <a:off x="791580" y="2106236"/>
            <a:ext cx="5983819" cy="1633351"/>
            <a:chOff x="920703" y="4463254"/>
            <a:chExt cx="5983819" cy="1633351"/>
          </a:xfrm>
        </p:grpSpPr>
        <p:sp>
          <p:nvSpPr>
            <p:cNvPr id="7" name="PE Text Placeholder 160">
              <a:extLst>
                <a:ext uri="{FF2B5EF4-FFF2-40B4-BE49-F238E27FC236}">
                  <a16:creationId xmlns:a16="http://schemas.microsoft.com/office/drawing/2014/main" id="{4FAB5C01-B1E2-434A-ADC9-13F65D9E3B77}"/>
                </a:ext>
              </a:extLst>
            </p:cNvPr>
            <p:cNvSpPr txBox="1">
              <a:spLocks/>
            </p:cNvSpPr>
            <p:nvPr/>
          </p:nvSpPr>
          <p:spPr bwMode="gray">
            <a:xfrm>
              <a:off x="1028198" y="4463254"/>
              <a:ext cx="1107770" cy="1140908"/>
            </a:xfrm>
            <a:prstGeom prst="ellipse">
              <a:avLst/>
            </a:prstGeom>
            <a:solidFill>
              <a:srgbClr val="E5DFD2"/>
            </a:solidFill>
            <a:ln>
              <a:noFill/>
            </a:ln>
          </p:spPr>
          <p:txBody>
            <a:bodyPr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2800" dirty="0"/>
                <a:t>425</a:t>
              </a:r>
            </a:p>
          </p:txBody>
        </p:sp>
        <p:sp>
          <p:nvSpPr>
            <p:cNvPr id="8" name="PE Text Placeholder 182">
              <a:extLst>
                <a:ext uri="{FF2B5EF4-FFF2-40B4-BE49-F238E27FC236}">
                  <a16:creationId xmlns:a16="http://schemas.microsoft.com/office/drawing/2014/main" id="{68EED56D-A8FD-49E3-A488-C8F025B220AC}"/>
                </a:ext>
              </a:extLst>
            </p:cNvPr>
            <p:cNvSpPr txBox="1">
              <a:spLocks/>
            </p:cNvSpPr>
            <p:nvPr/>
          </p:nvSpPr>
          <p:spPr bwMode="gray">
            <a:xfrm>
              <a:off x="920703" y="5604162"/>
              <a:ext cx="1322760" cy="49244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1600" dirty="0"/>
                <a:t>Kvantitative </a:t>
              </a:r>
              <a:br>
                <a:rPr lang="da-DK" sz="1600" dirty="0"/>
              </a:br>
              <a:r>
                <a:rPr lang="da-DK" sz="1600" dirty="0"/>
                <a:t>estimater</a:t>
              </a:r>
            </a:p>
          </p:txBody>
        </p:sp>
        <p:sp>
          <p:nvSpPr>
            <p:cNvPr id="9" name="PE Text Placeholder 160">
              <a:extLst>
                <a:ext uri="{FF2B5EF4-FFF2-40B4-BE49-F238E27FC236}">
                  <a16:creationId xmlns:a16="http://schemas.microsoft.com/office/drawing/2014/main" id="{0DF3414F-875B-4383-B028-0D02A08099BF}"/>
                </a:ext>
              </a:extLst>
            </p:cNvPr>
            <p:cNvSpPr txBox="1">
              <a:spLocks/>
            </p:cNvSpPr>
            <p:nvPr/>
          </p:nvSpPr>
          <p:spPr bwMode="gray">
            <a:xfrm>
              <a:off x="4439888" y="4678466"/>
              <a:ext cx="960988" cy="989735"/>
            </a:xfrm>
            <a:prstGeom prst="ellipse">
              <a:avLst/>
            </a:prstGeom>
            <a:ln/>
          </p:spPr>
          <p:style>
            <a:lnRef idx="1">
              <a:schemeClr val="accent2"/>
            </a:lnRef>
            <a:fillRef idx="2">
              <a:schemeClr val="accent2"/>
            </a:fillRef>
            <a:effectRef idx="1">
              <a:schemeClr val="accent2"/>
            </a:effectRef>
            <a:fontRef idx="minor">
              <a:schemeClr val="dk1"/>
            </a:fontRef>
          </p:style>
          <p:txBody>
            <a:bodyPr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2800" dirty="0"/>
                <a:t>34</a:t>
              </a:r>
            </a:p>
          </p:txBody>
        </p:sp>
        <p:sp>
          <p:nvSpPr>
            <p:cNvPr id="10" name="PE Text Placeholder 160">
              <a:extLst>
                <a:ext uri="{FF2B5EF4-FFF2-40B4-BE49-F238E27FC236}">
                  <a16:creationId xmlns:a16="http://schemas.microsoft.com/office/drawing/2014/main" id="{453F94E5-14F4-4DE4-A0C9-E9C6DBAE1974}"/>
                </a:ext>
              </a:extLst>
            </p:cNvPr>
            <p:cNvSpPr txBox="1">
              <a:spLocks/>
            </p:cNvSpPr>
            <p:nvPr/>
          </p:nvSpPr>
          <p:spPr bwMode="gray">
            <a:xfrm>
              <a:off x="5872229" y="4893062"/>
              <a:ext cx="690446" cy="711100"/>
            </a:xfrm>
            <a:prstGeom prst="ellipse">
              <a:avLst/>
            </a:prstGeom>
            <a:ln/>
          </p:spPr>
          <p:style>
            <a:lnRef idx="1">
              <a:schemeClr val="accent2"/>
            </a:lnRef>
            <a:fillRef idx="2">
              <a:schemeClr val="accent2"/>
            </a:fillRef>
            <a:effectRef idx="1">
              <a:schemeClr val="accent2"/>
            </a:effectRef>
            <a:fontRef idx="minor">
              <a:schemeClr val="dk1"/>
            </a:fontRef>
          </p:style>
          <p:txBody>
            <a:bodyPr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2000" dirty="0"/>
                <a:t>13</a:t>
              </a:r>
            </a:p>
          </p:txBody>
        </p:sp>
        <p:sp>
          <p:nvSpPr>
            <p:cNvPr id="11" name="PE Text Placeholder 182">
              <a:extLst>
                <a:ext uri="{FF2B5EF4-FFF2-40B4-BE49-F238E27FC236}">
                  <a16:creationId xmlns:a16="http://schemas.microsoft.com/office/drawing/2014/main" id="{B9E8E3C9-74B7-4FD4-A29B-164DC86FD85C}"/>
                </a:ext>
              </a:extLst>
            </p:cNvPr>
            <p:cNvSpPr txBox="1">
              <a:spLocks/>
            </p:cNvSpPr>
            <p:nvPr/>
          </p:nvSpPr>
          <p:spPr bwMode="gray">
            <a:xfrm>
              <a:off x="4302423" y="5727272"/>
              <a:ext cx="1322760"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1600" dirty="0"/>
                <a:t>Skandinaviske</a:t>
              </a:r>
            </a:p>
          </p:txBody>
        </p:sp>
        <p:sp>
          <p:nvSpPr>
            <p:cNvPr id="12" name="PE Text Placeholder 182">
              <a:extLst>
                <a:ext uri="{FF2B5EF4-FFF2-40B4-BE49-F238E27FC236}">
                  <a16:creationId xmlns:a16="http://schemas.microsoft.com/office/drawing/2014/main" id="{8164790C-CC0A-4B35-A71D-074A1E96E822}"/>
                </a:ext>
              </a:extLst>
            </p:cNvPr>
            <p:cNvSpPr txBox="1">
              <a:spLocks/>
            </p:cNvSpPr>
            <p:nvPr/>
          </p:nvSpPr>
          <p:spPr bwMode="gray">
            <a:xfrm>
              <a:off x="5581762" y="5727271"/>
              <a:ext cx="1322760"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1600" dirty="0"/>
                <a:t>Danske</a:t>
              </a:r>
            </a:p>
          </p:txBody>
        </p:sp>
      </p:grpSp>
      <p:sp>
        <p:nvSpPr>
          <p:cNvPr id="22" name="PE Text Placeholder 160">
            <a:extLst>
              <a:ext uri="{FF2B5EF4-FFF2-40B4-BE49-F238E27FC236}">
                <a16:creationId xmlns:a16="http://schemas.microsoft.com/office/drawing/2014/main" id="{4FAB5C01-B1E2-434A-ADC9-13F65D9E3B77}"/>
              </a:ext>
            </a:extLst>
          </p:cNvPr>
          <p:cNvSpPr txBox="1">
            <a:spLocks/>
          </p:cNvSpPr>
          <p:nvPr/>
        </p:nvSpPr>
        <p:spPr bwMode="gray">
          <a:xfrm>
            <a:off x="1006570" y="4407429"/>
            <a:ext cx="1107770" cy="1140908"/>
          </a:xfrm>
          <a:prstGeom prst="ellipse">
            <a:avLst/>
          </a:prstGeom>
          <a:solidFill>
            <a:srgbClr val="E5DFD2"/>
          </a:solidFill>
          <a:ln>
            <a:noFill/>
          </a:ln>
        </p:spPr>
        <p:txBody>
          <a:bodyPr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2400" dirty="0"/>
              <a:t>4.043</a:t>
            </a:r>
          </a:p>
        </p:txBody>
      </p:sp>
      <p:sp>
        <p:nvSpPr>
          <p:cNvPr id="23" name="PE Text Placeholder 182">
            <a:extLst>
              <a:ext uri="{FF2B5EF4-FFF2-40B4-BE49-F238E27FC236}">
                <a16:creationId xmlns:a16="http://schemas.microsoft.com/office/drawing/2014/main" id="{68EED56D-A8FD-49E3-A488-C8F025B220AC}"/>
              </a:ext>
            </a:extLst>
          </p:cNvPr>
          <p:cNvSpPr txBox="1">
            <a:spLocks/>
          </p:cNvSpPr>
          <p:nvPr/>
        </p:nvSpPr>
        <p:spPr bwMode="gray">
          <a:xfrm>
            <a:off x="899075" y="5548337"/>
            <a:ext cx="1322760" cy="49244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1600" dirty="0"/>
              <a:t>Kvantitative </a:t>
            </a:r>
            <a:br>
              <a:rPr lang="da-DK" sz="1600" dirty="0"/>
            </a:br>
            <a:r>
              <a:rPr lang="da-DK" sz="1600" dirty="0"/>
              <a:t>estimater</a:t>
            </a:r>
          </a:p>
        </p:txBody>
      </p:sp>
      <p:sp>
        <p:nvSpPr>
          <p:cNvPr id="24" name="PE Text Placeholder 160">
            <a:extLst>
              <a:ext uri="{FF2B5EF4-FFF2-40B4-BE49-F238E27FC236}">
                <a16:creationId xmlns:a16="http://schemas.microsoft.com/office/drawing/2014/main" id="{0DF3414F-875B-4383-B028-0D02A08099BF}"/>
              </a:ext>
            </a:extLst>
          </p:cNvPr>
          <p:cNvSpPr txBox="1">
            <a:spLocks/>
          </p:cNvSpPr>
          <p:nvPr/>
        </p:nvSpPr>
        <p:spPr bwMode="gray">
          <a:xfrm>
            <a:off x="4310765" y="4587891"/>
            <a:ext cx="960988" cy="989735"/>
          </a:xfrm>
          <a:prstGeom prst="ellipse">
            <a:avLst/>
          </a:prstGeom>
          <a:ln/>
        </p:spPr>
        <p:style>
          <a:lnRef idx="1">
            <a:schemeClr val="accent2"/>
          </a:lnRef>
          <a:fillRef idx="2">
            <a:schemeClr val="accent2"/>
          </a:fillRef>
          <a:effectRef idx="1">
            <a:schemeClr val="accent2"/>
          </a:effectRef>
          <a:fontRef idx="minor">
            <a:schemeClr val="dk1"/>
          </a:fontRef>
        </p:style>
        <p:txBody>
          <a:bodyPr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2800" dirty="0"/>
              <a:t>152</a:t>
            </a:r>
          </a:p>
        </p:txBody>
      </p:sp>
      <p:sp>
        <p:nvSpPr>
          <p:cNvPr id="25" name="PE Text Placeholder 160">
            <a:extLst>
              <a:ext uri="{FF2B5EF4-FFF2-40B4-BE49-F238E27FC236}">
                <a16:creationId xmlns:a16="http://schemas.microsoft.com/office/drawing/2014/main" id="{453F94E5-14F4-4DE4-A0C9-E9C6DBAE1974}"/>
              </a:ext>
            </a:extLst>
          </p:cNvPr>
          <p:cNvSpPr txBox="1">
            <a:spLocks/>
          </p:cNvSpPr>
          <p:nvPr/>
        </p:nvSpPr>
        <p:spPr bwMode="gray">
          <a:xfrm>
            <a:off x="5757310" y="4826963"/>
            <a:ext cx="690446" cy="711100"/>
          </a:xfrm>
          <a:prstGeom prst="ellipse">
            <a:avLst/>
          </a:prstGeom>
          <a:ln/>
        </p:spPr>
        <p:style>
          <a:lnRef idx="1">
            <a:schemeClr val="accent2"/>
          </a:lnRef>
          <a:fillRef idx="2">
            <a:schemeClr val="accent2"/>
          </a:fillRef>
          <a:effectRef idx="1">
            <a:schemeClr val="accent2"/>
          </a:effectRef>
          <a:fontRef idx="minor">
            <a:schemeClr val="dk1"/>
          </a:fontRef>
        </p:style>
        <p:txBody>
          <a:bodyPr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2000" dirty="0"/>
              <a:t>64</a:t>
            </a:r>
          </a:p>
        </p:txBody>
      </p:sp>
      <p:sp>
        <p:nvSpPr>
          <p:cNvPr id="26" name="PE Text Placeholder 182">
            <a:extLst>
              <a:ext uri="{FF2B5EF4-FFF2-40B4-BE49-F238E27FC236}">
                <a16:creationId xmlns:a16="http://schemas.microsoft.com/office/drawing/2014/main" id="{B9E8E3C9-74B7-4FD4-A29B-164DC86FD85C}"/>
              </a:ext>
            </a:extLst>
          </p:cNvPr>
          <p:cNvSpPr txBox="1">
            <a:spLocks/>
          </p:cNvSpPr>
          <p:nvPr/>
        </p:nvSpPr>
        <p:spPr bwMode="gray">
          <a:xfrm>
            <a:off x="4129879" y="5671446"/>
            <a:ext cx="1322760"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1600" dirty="0"/>
              <a:t>Skandinaviske</a:t>
            </a:r>
          </a:p>
        </p:txBody>
      </p:sp>
      <p:sp>
        <p:nvSpPr>
          <p:cNvPr id="27" name="PE Text Placeholder 182">
            <a:extLst>
              <a:ext uri="{FF2B5EF4-FFF2-40B4-BE49-F238E27FC236}">
                <a16:creationId xmlns:a16="http://schemas.microsoft.com/office/drawing/2014/main" id="{8164790C-CC0A-4B35-A71D-074A1E96E822}"/>
              </a:ext>
            </a:extLst>
          </p:cNvPr>
          <p:cNvSpPr txBox="1">
            <a:spLocks/>
          </p:cNvSpPr>
          <p:nvPr/>
        </p:nvSpPr>
        <p:spPr bwMode="gray">
          <a:xfrm>
            <a:off x="5496060" y="5669947"/>
            <a:ext cx="1322760"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1600" dirty="0"/>
              <a:t>Danske</a:t>
            </a:r>
          </a:p>
        </p:txBody>
      </p:sp>
      <p:sp>
        <p:nvSpPr>
          <p:cNvPr id="32" name="PE Text Placeholder 160">
            <a:extLst>
              <a:ext uri="{FF2B5EF4-FFF2-40B4-BE49-F238E27FC236}">
                <a16:creationId xmlns:a16="http://schemas.microsoft.com/office/drawing/2014/main" id="{4FAB5C01-B1E2-434A-ADC9-13F65D9E3B77}"/>
              </a:ext>
            </a:extLst>
          </p:cNvPr>
          <p:cNvSpPr txBox="1">
            <a:spLocks/>
          </p:cNvSpPr>
          <p:nvPr/>
        </p:nvSpPr>
        <p:spPr bwMode="gray">
          <a:xfrm>
            <a:off x="2676886" y="4442449"/>
            <a:ext cx="1107770" cy="1140908"/>
          </a:xfrm>
          <a:prstGeom prst="ellipse">
            <a:avLst/>
          </a:prstGeom>
          <a:ln/>
        </p:spPr>
        <p:style>
          <a:lnRef idx="1">
            <a:schemeClr val="accent2"/>
          </a:lnRef>
          <a:fillRef idx="2">
            <a:schemeClr val="accent2"/>
          </a:fillRef>
          <a:effectRef idx="1">
            <a:schemeClr val="accent2"/>
          </a:effectRef>
          <a:fontRef idx="minor">
            <a:schemeClr val="dk1"/>
          </a:fontRef>
        </p:style>
        <p:txBody>
          <a:bodyPr lIns="0" tIns="0" rIns="0" bIns="0" anchor="ctr" anchorCtr="0">
            <a:noAutofit/>
          </a:bodyPr>
          <a:lstStyle>
            <a:defPPr>
              <a:defRPr lang="da-DK"/>
            </a:defPPr>
            <a:lvl1pPr indent="0" algn="ctr">
              <a:spcBef>
                <a:spcPct val="20000"/>
              </a:spcBef>
              <a:buClr>
                <a:srgbClr val="FF4338"/>
              </a:buClr>
              <a:buFont typeface="Trebuchet MS" panose="020B0603020202020204" pitchFamily="34" charset="0"/>
              <a:buNone/>
              <a:defRPr sz="28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dirty="0"/>
              <a:t>868</a:t>
            </a:r>
          </a:p>
        </p:txBody>
      </p:sp>
      <p:sp>
        <p:nvSpPr>
          <p:cNvPr id="33" name="PE Text Placeholder 182">
            <a:extLst>
              <a:ext uri="{FF2B5EF4-FFF2-40B4-BE49-F238E27FC236}">
                <a16:creationId xmlns:a16="http://schemas.microsoft.com/office/drawing/2014/main" id="{B9E8E3C9-74B7-4FD4-A29B-164DC86FD85C}"/>
              </a:ext>
            </a:extLst>
          </p:cNvPr>
          <p:cNvSpPr txBox="1">
            <a:spLocks/>
          </p:cNvSpPr>
          <p:nvPr/>
        </p:nvSpPr>
        <p:spPr bwMode="gray">
          <a:xfrm>
            <a:off x="2577562" y="5637968"/>
            <a:ext cx="1322760"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1600" dirty="0"/>
              <a:t>Antal studier</a:t>
            </a:r>
          </a:p>
        </p:txBody>
      </p:sp>
      <p:sp>
        <p:nvSpPr>
          <p:cNvPr id="35" name="PE Text Placeholder 160">
            <a:extLst>
              <a:ext uri="{FF2B5EF4-FFF2-40B4-BE49-F238E27FC236}">
                <a16:creationId xmlns:a16="http://schemas.microsoft.com/office/drawing/2014/main" id="{4FAB5C01-B1E2-434A-ADC9-13F65D9E3B77}"/>
              </a:ext>
            </a:extLst>
          </p:cNvPr>
          <p:cNvSpPr txBox="1">
            <a:spLocks/>
          </p:cNvSpPr>
          <p:nvPr/>
        </p:nvSpPr>
        <p:spPr bwMode="gray">
          <a:xfrm>
            <a:off x="2717417" y="2170275"/>
            <a:ext cx="1107770" cy="1140908"/>
          </a:xfrm>
          <a:prstGeom prst="ellipse">
            <a:avLst/>
          </a:prstGeom>
          <a:ln/>
        </p:spPr>
        <p:style>
          <a:lnRef idx="1">
            <a:schemeClr val="accent2"/>
          </a:lnRef>
          <a:fillRef idx="2">
            <a:schemeClr val="accent2"/>
          </a:fillRef>
          <a:effectRef idx="1">
            <a:schemeClr val="accent2"/>
          </a:effectRef>
          <a:fontRef idx="minor">
            <a:schemeClr val="dk1"/>
          </a:fontRef>
        </p:style>
        <p:txBody>
          <a:bodyPr lIns="0" tIns="0" rIns="0" bIns="0" anchor="ctr" anchorCtr="0">
            <a:noAutofit/>
          </a:bodyPr>
          <a:lstStyle>
            <a:defPPr>
              <a:defRPr lang="da-DK"/>
            </a:defPPr>
            <a:lvl1pPr indent="0" algn="ctr">
              <a:spcBef>
                <a:spcPct val="20000"/>
              </a:spcBef>
              <a:buClr>
                <a:srgbClr val="FF4338"/>
              </a:buClr>
              <a:buFont typeface="Trebuchet MS" panose="020B0603020202020204" pitchFamily="34" charset="0"/>
              <a:buNone/>
              <a:defRPr sz="28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dirty="0"/>
              <a:t>88</a:t>
            </a:r>
          </a:p>
        </p:txBody>
      </p:sp>
      <p:sp>
        <p:nvSpPr>
          <p:cNvPr id="36" name="PE Text Placeholder 182">
            <a:extLst>
              <a:ext uri="{FF2B5EF4-FFF2-40B4-BE49-F238E27FC236}">
                <a16:creationId xmlns:a16="http://schemas.microsoft.com/office/drawing/2014/main" id="{B9E8E3C9-74B7-4FD4-A29B-164DC86FD85C}"/>
              </a:ext>
            </a:extLst>
          </p:cNvPr>
          <p:cNvSpPr txBox="1">
            <a:spLocks/>
          </p:cNvSpPr>
          <p:nvPr/>
        </p:nvSpPr>
        <p:spPr bwMode="gray">
          <a:xfrm>
            <a:off x="2676886" y="3370254"/>
            <a:ext cx="1322760"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1600" dirty="0"/>
              <a:t>Antal studier</a:t>
            </a:r>
          </a:p>
        </p:txBody>
      </p:sp>
    </p:spTree>
    <p:extLst>
      <p:ext uri="{BB962C8B-B14F-4D97-AF65-F5344CB8AC3E}">
        <p14:creationId xmlns:p14="http://schemas.microsoft.com/office/powerpoint/2010/main" val="1069900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Fra studierne er der indsamlet viden om:</a:t>
            </a:r>
          </a:p>
        </p:txBody>
      </p:sp>
      <p:sp>
        <p:nvSpPr>
          <p:cNvPr id="3" name="Pladsholder til indhold 2"/>
          <p:cNvSpPr>
            <a:spLocks noGrp="1"/>
          </p:cNvSpPr>
          <p:nvPr>
            <p:ph idx="1"/>
          </p:nvPr>
        </p:nvSpPr>
        <p:spPr/>
        <p:txBody>
          <a:bodyPr>
            <a:normAutofit lnSpcReduction="10000"/>
          </a:bodyPr>
          <a:lstStyle/>
          <a:p>
            <a:pPr lvl="0"/>
            <a:r>
              <a:rPr lang="da-DK" dirty="0"/>
              <a:t>Målgruppe </a:t>
            </a:r>
          </a:p>
          <a:p>
            <a:pPr lvl="0"/>
            <a:r>
              <a:rPr lang="da-DK" dirty="0"/>
              <a:t>Indsats </a:t>
            </a:r>
          </a:p>
          <a:p>
            <a:pPr lvl="0"/>
            <a:r>
              <a:rPr lang="da-DK" dirty="0"/>
              <a:t>Sammenligningsgruppe </a:t>
            </a:r>
          </a:p>
          <a:p>
            <a:pPr lvl="0"/>
            <a:r>
              <a:rPr lang="da-DK" dirty="0"/>
              <a:t>Studiedesign (kontrolgruppe med  og uden lodtrækning, før-efter-måling eller metaanalyse)</a:t>
            </a:r>
          </a:p>
          <a:p>
            <a:pPr lvl="0"/>
            <a:r>
              <a:rPr lang="da-DK" dirty="0"/>
              <a:t>Land (Danmark, Skandinavien, Andre)</a:t>
            </a:r>
          </a:p>
          <a:p>
            <a:pPr lvl="0"/>
            <a:r>
              <a:rPr lang="da-DK" dirty="0"/>
              <a:t>Tidshorisont for effekten  (&lt; 1 år, 1-2 år, 2+ år). </a:t>
            </a:r>
          </a:p>
          <a:p>
            <a:pPr lvl="0"/>
            <a:r>
              <a:rPr lang="da-DK" dirty="0"/>
              <a:t>Antal observationer (deltager- og kontrolgruppe)</a:t>
            </a:r>
          </a:p>
          <a:p>
            <a:pPr lvl="0"/>
            <a:r>
              <a:rPr lang="da-DK" dirty="0"/>
              <a:t>Effektmål</a:t>
            </a:r>
          </a:p>
          <a:p>
            <a:pPr lvl="0"/>
            <a:r>
              <a:rPr lang="da-DK" dirty="0"/>
              <a:t>Effektstørrelse </a:t>
            </a:r>
          </a:p>
          <a:p>
            <a:pPr lvl="0"/>
            <a:r>
              <a:rPr lang="da-DK" dirty="0"/>
              <a:t>Signifikans af effekt </a:t>
            </a:r>
          </a:p>
          <a:p>
            <a:r>
              <a:rPr lang="da-DK" dirty="0"/>
              <a:t>Standardafvigelse på effektstørrelsen</a:t>
            </a:r>
          </a:p>
        </p:txBody>
      </p:sp>
      <p:sp>
        <p:nvSpPr>
          <p:cNvPr id="5" name="Pladsholder til diasnummer 4"/>
          <p:cNvSpPr>
            <a:spLocks noGrp="1"/>
          </p:cNvSpPr>
          <p:nvPr>
            <p:ph type="sldNum" sz="quarter" idx="12"/>
          </p:nvPr>
        </p:nvSpPr>
        <p:spPr/>
        <p:txBody>
          <a:bodyPr/>
          <a:lstStyle/>
          <a:p>
            <a:fld id="{1C4DB2EE-0873-4EBD-BD17-6A767A2B9A33}" type="slidenum">
              <a:rPr lang="da-DK" smtClean="0"/>
              <a:pPr/>
              <a:t>12</a:t>
            </a:fld>
            <a:endParaRPr lang="da-DK" dirty="0"/>
          </a:p>
        </p:txBody>
      </p:sp>
      <p:sp>
        <p:nvSpPr>
          <p:cNvPr id="6" name="Ellipse 5"/>
          <p:cNvSpPr/>
          <p:nvPr/>
        </p:nvSpPr>
        <p:spPr>
          <a:xfrm>
            <a:off x="755576" y="4617132"/>
            <a:ext cx="1620180" cy="46805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060172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Vidensdatabasen – konsekvenser</a:t>
            </a:r>
          </a:p>
        </p:txBody>
      </p:sp>
      <p:sp>
        <p:nvSpPr>
          <p:cNvPr id="3" name="Pladsholder til indhold 2"/>
          <p:cNvSpPr>
            <a:spLocks noGrp="1"/>
          </p:cNvSpPr>
          <p:nvPr>
            <p:ph idx="1"/>
          </p:nvPr>
        </p:nvSpPr>
        <p:spPr/>
        <p:txBody>
          <a:bodyPr/>
          <a:lstStyle/>
          <a:p>
            <a:r>
              <a:rPr lang="da-DK" dirty="0"/>
              <a:t>Det er ikke muligt direkte at udlede de økonomiske konsekvenser fra effektstudierne i </a:t>
            </a:r>
            <a:r>
              <a:rPr lang="da-DK" dirty="0" err="1"/>
              <a:t>vidensdatabasen</a:t>
            </a:r>
            <a:endParaRPr lang="da-DK" dirty="0"/>
          </a:p>
        </p:txBody>
      </p:sp>
      <p:sp>
        <p:nvSpPr>
          <p:cNvPr id="5" name="Pladsholder til diasnummer 4"/>
          <p:cNvSpPr>
            <a:spLocks noGrp="1"/>
          </p:cNvSpPr>
          <p:nvPr>
            <p:ph type="sldNum" sz="quarter" idx="12"/>
          </p:nvPr>
        </p:nvSpPr>
        <p:spPr/>
        <p:txBody>
          <a:bodyPr/>
          <a:lstStyle/>
          <a:p>
            <a:fld id="{1C4DB2EE-0873-4EBD-BD17-6A767A2B9A33}" type="slidenum">
              <a:rPr lang="da-DK" smtClean="0"/>
              <a:pPr/>
              <a:t>13</a:t>
            </a:fld>
            <a:endParaRPr lang="da-DK"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689" y="2348880"/>
            <a:ext cx="7233258" cy="2948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0762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Vidensdatabasen – konsekvenser</a:t>
            </a:r>
          </a:p>
        </p:txBody>
      </p:sp>
      <p:sp>
        <p:nvSpPr>
          <p:cNvPr id="4" name="Pladsholder til diasnummer 3"/>
          <p:cNvSpPr>
            <a:spLocks noGrp="1"/>
          </p:cNvSpPr>
          <p:nvPr>
            <p:ph type="sldNum" sz="quarter" idx="12"/>
          </p:nvPr>
        </p:nvSpPr>
        <p:spPr/>
        <p:txBody>
          <a:bodyPr/>
          <a:lstStyle/>
          <a:p>
            <a:fld id="{1C4DB2EE-0873-4EBD-BD17-6A767A2B9A33}" type="slidenum">
              <a:rPr lang="da-DK" smtClean="0"/>
              <a:pPr/>
              <a:t>14</a:t>
            </a:fld>
            <a:endParaRPr lang="da-DK"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784" y="1664804"/>
            <a:ext cx="8460432" cy="3465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Højrepil 6"/>
          <p:cNvSpPr/>
          <p:nvPr/>
        </p:nvSpPr>
        <p:spPr>
          <a:xfrm>
            <a:off x="575556" y="4329100"/>
            <a:ext cx="1224136" cy="2520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ekstboks 2"/>
          <p:cNvSpPr txBox="1"/>
          <p:nvPr/>
        </p:nvSpPr>
        <p:spPr>
          <a:xfrm>
            <a:off x="575556" y="5445224"/>
            <a:ext cx="7812868" cy="276999"/>
          </a:xfrm>
          <a:prstGeom prst="rect">
            <a:avLst/>
          </a:prstGeom>
          <a:noFill/>
        </p:spPr>
        <p:txBody>
          <a:bodyPr wrap="square" lIns="0" tIns="0" rIns="0" bIns="0" rtlCol="0">
            <a:spAutoFit/>
          </a:bodyPr>
          <a:lstStyle/>
          <a:p>
            <a:r>
              <a:rPr lang="da-DK" dirty="0"/>
              <a:t>For børn og unge: Yderlige justeret for forældrenes baggrundskarakteristika</a:t>
            </a:r>
          </a:p>
        </p:txBody>
      </p:sp>
    </p:spTree>
    <p:extLst>
      <p:ext uri="{BB962C8B-B14F-4D97-AF65-F5344CB8AC3E}">
        <p14:creationId xmlns:p14="http://schemas.microsoft.com/office/powerpoint/2010/main" val="1746011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Typer af konsekvenser i SØM</a:t>
            </a:r>
          </a:p>
        </p:txBody>
      </p:sp>
      <p:sp>
        <p:nvSpPr>
          <p:cNvPr id="4" name="PE Text Placeholder 157"/>
          <p:cNvSpPr txBox="1">
            <a:spLocks/>
          </p:cNvSpPr>
          <p:nvPr/>
        </p:nvSpPr>
        <p:spPr bwMode="gray">
          <a:xfrm>
            <a:off x="3329459" y="1787204"/>
            <a:ext cx="2088000" cy="2049520"/>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5" name="PE Text Placeholder 157"/>
          <p:cNvSpPr txBox="1">
            <a:spLocks/>
          </p:cNvSpPr>
          <p:nvPr/>
        </p:nvSpPr>
        <p:spPr bwMode="gray">
          <a:xfrm>
            <a:off x="1139463" y="1787204"/>
            <a:ext cx="2088000" cy="2049520"/>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6" name="PE Text Placeholder 145"/>
          <p:cNvSpPr txBox="1">
            <a:spLocks/>
          </p:cNvSpPr>
          <p:nvPr/>
        </p:nvSpPr>
        <p:spPr bwMode="gray">
          <a:xfrm>
            <a:off x="1465821" y="1690277"/>
            <a:ext cx="1375378" cy="226591"/>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Sundhedsydelser</a:t>
            </a:r>
          </a:p>
        </p:txBody>
      </p:sp>
      <p:sp>
        <p:nvSpPr>
          <p:cNvPr id="7" name="PE Text Placeholder 182"/>
          <p:cNvSpPr txBox="1">
            <a:spLocks/>
          </p:cNvSpPr>
          <p:nvPr/>
        </p:nvSpPr>
        <p:spPr bwMode="gray">
          <a:xfrm>
            <a:off x="1237074" y="1950208"/>
            <a:ext cx="1822917" cy="1606594"/>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a:buClr>
                <a:srgbClr val="7090AD"/>
              </a:buClr>
              <a:buFont typeface="Arial" panose="020B0604020202020204" pitchFamily="34" charset="0"/>
              <a:buChar char="•"/>
            </a:pPr>
            <a:r>
              <a:rPr lang="da-DK" dirty="0">
                <a:latin typeface="Century Gothic" panose="020B0502020202020204" pitchFamily="34" charset="0"/>
              </a:rPr>
              <a:t>Sygesikringskontakter, almen praksis</a:t>
            </a:r>
          </a:p>
          <a:p>
            <a:pPr marL="92075" indent="-92075">
              <a:buClr>
                <a:srgbClr val="7090AD"/>
              </a:buClr>
              <a:buFont typeface="Arial" panose="020B0604020202020204" pitchFamily="34" charset="0"/>
              <a:buChar char="•"/>
            </a:pPr>
            <a:r>
              <a:rPr lang="da-DK" dirty="0">
                <a:latin typeface="Century Gothic" panose="020B0502020202020204" pitchFamily="34" charset="0"/>
              </a:rPr>
              <a:t>Sygesikringskontakter, andre</a:t>
            </a:r>
          </a:p>
          <a:p>
            <a:pPr marL="92075" indent="-92075">
              <a:buClr>
                <a:srgbClr val="7090AD"/>
              </a:buClr>
              <a:buFont typeface="Arial" panose="020B0604020202020204" pitchFamily="34" charset="0"/>
              <a:buChar char="•"/>
            </a:pPr>
            <a:r>
              <a:rPr lang="da-DK" dirty="0">
                <a:latin typeface="Century Gothic" panose="020B0502020202020204" pitchFamily="34" charset="0"/>
              </a:rPr>
              <a:t>Somatisk sygehusindlæggelse</a:t>
            </a:r>
          </a:p>
          <a:p>
            <a:pPr marL="92075" indent="-92075">
              <a:buClr>
                <a:srgbClr val="7090AD"/>
              </a:buClr>
              <a:buFont typeface="Arial" panose="020B0604020202020204" pitchFamily="34" charset="0"/>
              <a:buChar char="•"/>
            </a:pPr>
            <a:r>
              <a:rPr lang="da-DK" dirty="0">
                <a:latin typeface="Century Gothic" panose="020B0502020202020204" pitchFamily="34" charset="0"/>
              </a:rPr>
              <a:t>Somatisk ambulant behandling</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Somatisk skadestue</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Psykiatrisk sygehusindlæggelse</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Psykiatrisk ambulant forløb</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Psykiatrisk skadestue</a:t>
            </a:r>
          </a:p>
          <a:p>
            <a:pPr marL="92075" indent="-92075">
              <a:buClr>
                <a:srgbClr val="7090AD"/>
              </a:buClr>
              <a:buFont typeface="Arial" panose="020B0604020202020204" pitchFamily="34" charset="0"/>
              <a:buChar char="•"/>
            </a:pPr>
            <a:endParaRPr lang="da-DK" dirty="0">
              <a:latin typeface="Century Gothic" panose="020B0502020202020204" pitchFamily="34" charset="0"/>
            </a:endParaRPr>
          </a:p>
        </p:txBody>
      </p:sp>
      <p:sp>
        <p:nvSpPr>
          <p:cNvPr id="8" name="PE Text Placeholder 145"/>
          <p:cNvSpPr txBox="1">
            <a:spLocks/>
          </p:cNvSpPr>
          <p:nvPr/>
        </p:nvSpPr>
        <p:spPr bwMode="gray">
          <a:xfrm>
            <a:off x="3522606" y="1690277"/>
            <a:ext cx="1680106" cy="226591"/>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Sociale serviceydelser</a:t>
            </a:r>
          </a:p>
        </p:txBody>
      </p:sp>
      <p:sp>
        <p:nvSpPr>
          <p:cNvPr id="9" name="PE Text Placeholder 182"/>
          <p:cNvSpPr txBox="1">
            <a:spLocks/>
          </p:cNvSpPr>
          <p:nvPr/>
        </p:nvSpPr>
        <p:spPr bwMode="gray">
          <a:xfrm>
            <a:off x="5646327" y="1948524"/>
            <a:ext cx="1822917" cy="121879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fontAlgn="b">
              <a:buClr>
                <a:srgbClr val="7090AD"/>
              </a:buClr>
              <a:buFont typeface="Arial" panose="020B0604020202020204" pitchFamily="34" charset="0"/>
              <a:buChar char="•"/>
            </a:pPr>
            <a:r>
              <a:rPr lang="da-DK" dirty="0">
                <a:latin typeface="Century Gothic" panose="020B0502020202020204" pitchFamily="34" charset="0"/>
              </a:rPr>
              <a:t>Fængselsdage</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Dom for volds- og sædelighedsforbrydelser</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Dom for indbrud, tyveri og hærværk</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Dom for færdselsloven og andre særlove</a:t>
            </a:r>
          </a:p>
          <a:p>
            <a:pPr marL="92075" indent="-92075">
              <a:buClr>
                <a:srgbClr val="7090AD"/>
              </a:buClr>
              <a:buFont typeface="Arial" panose="020B0604020202020204" pitchFamily="34" charset="0"/>
              <a:buChar char="•"/>
            </a:pPr>
            <a:endParaRPr lang="da-DK" dirty="0">
              <a:latin typeface="Century Gothic" panose="020B0502020202020204" pitchFamily="34" charset="0"/>
            </a:endParaRPr>
          </a:p>
        </p:txBody>
      </p:sp>
      <p:sp>
        <p:nvSpPr>
          <p:cNvPr id="10" name="PE Text Placeholder 157"/>
          <p:cNvSpPr txBox="1">
            <a:spLocks/>
          </p:cNvSpPr>
          <p:nvPr/>
        </p:nvSpPr>
        <p:spPr bwMode="gray">
          <a:xfrm>
            <a:off x="5524585" y="1787204"/>
            <a:ext cx="2086119" cy="2049520"/>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11" name="PE Text Placeholder 145"/>
          <p:cNvSpPr txBox="1">
            <a:spLocks/>
          </p:cNvSpPr>
          <p:nvPr/>
        </p:nvSpPr>
        <p:spPr bwMode="gray">
          <a:xfrm>
            <a:off x="5913557" y="1690277"/>
            <a:ext cx="1288455" cy="226591"/>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Kriminalforsorg</a:t>
            </a:r>
          </a:p>
        </p:txBody>
      </p:sp>
      <p:sp>
        <p:nvSpPr>
          <p:cNvPr id="12" name="PE Text Placeholder 182"/>
          <p:cNvSpPr txBox="1">
            <a:spLocks/>
          </p:cNvSpPr>
          <p:nvPr/>
        </p:nvSpPr>
        <p:spPr bwMode="gray">
          <a:xfrm>
            <a:off x="3415413" y="1931467"/>
            <a:ext cx="1967712" cy="177279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fontAlgn="b">
              <a:buClr>
                <a:srgbClr val="7090AD"/>
              </a:buClr>
              <a:buFont typeface="Arial" panose="020B0604020202020204" pitchFamily="34" charset="0"/>
              <a:buChar char="•"/>
            </a:pPr>
            <a:r>
              <a:rPr lang="da-DK" dirty="0">
                <a:latin typeface="Century Gothic" panose="020B0502020202020204" pitchFamily="34" charset="0"/>
              </a:rPr>
              <a:t>Alkoholmisbrugsbehandling</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Stofmisbrugsbehandling, døgn</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Stofmisbrugsbehandling, dag</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Herberg og forsorg</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(Botilbud)</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(Socialpædagogisk støtte)</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(Tilskud til personlig og praktisk hjælp)</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(Handicaphjælpeordning)</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(Ledsagerordning)</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(Beskyttet </a:t>
            </a:r>
            <a:r>
              <a:rPr lang="da-DK" dirty="0" err="1">
                <a:latin typeface="Century Gothic" panose="020B0502020202020204" pitchFamily="34" charset="0"/>
              </a:rPr>
              <a:t>beskæft</a:t>
            </a:r>
            <a:r>
              <a:rPr lang="da-DK" dirty="0">
                <a:latin typeface="Century Gothic" panose="020B0502020202020204" pitchFamily="34" charset="0"/>
              </a:rPr>
              <a:t>., samvær mv.)</a:t>
            </a:r>
          </a:p>
        </p:txBody>
      </p:sp>
      <p:sp>
        <p:nvSpPr>
          <p:cNvPr id="13" name="PE Text Placeholder 157"/>
          <p:cNvSpPr txBox="1">
            <a:spLocks/>
          </p:cNvSpPr>
          <p:nvPr/>
        </p:nvSpPr>
        <p:spPr bwMode="gray">
          <a:xfrm>
            <a:off x="5524585" y="4218950"/>
            <a:ext cx="2088000" cy="1569447"/>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14" name="PE Text Placeholder 157"/>
          <p:cNvSpPr txBox="1">
            <a:spLocks/>
          </p:cNvSpPr>
          <p:nvPr/>
        </p:nvSpPr>
        <p:spPr bwMode="gray">
          <a:xfrm>
            <a:off x="1152230" y="4235228"/>
            <a:ext cx="2088000" cy="1553169"/>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15" name="PE Text Placeholder 182"/>
          <p:cNvSpPr txBox="1">
            <a:spLocks/>
          </p:cNvSpPr>
          <p:nvPr/>
        </p:nvSpPr>
        <p:spPr bwMode="gray">
          <a:xfrm>
            <a:off x="1288520" y="4398233"/>
            <a:ext cx="1822917" cy="124649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fontAlgn="b">
              <a:buClr>
                <a:srgbClr val="7090AD"/>
              </a:buClr>
              <a:buFont typeface="Arial" panose="020B0604020202020204" pitchFamily="34" charset="0"/>
              <a:buChar char="•"/>
            </a:pPr>
            <a:r>
              <a:rPr lang="da-DK" dirty="0">
                <a:latin typeface="Century Gothic" panose="020B0502020202020204" pitchFamily="34" charset="0"/>
              </a:rPr>
              <a:t>Kontanthjælp</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Førtidspension</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Uddannelseshjælp, inkl. SU</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Øvrige overførsler, fx dagpenge, sygedagpenge og revalidering</a:t>
            </a:r>
          </a:p>
          <a:p>
            <a:pPr marL="92075" indent="-92075" fontAlgn="b">
              <a:buClr>
                <a:srgbClr val="7090AD"/>
              </a:buClr>
              <a:buFont typeface="Arial" panose="020B0604020202020204" pitchFamily="34" charset="0"/>
              <a:buChar char="•"/>
            </a:pPr>
            <a:endParaRPr lang="da-DK" dirty="0">
              <a:latin typeface="Century Gothic" panose="020B0502020202020204" pitchFamily="34" charset="0"/>
            </a:endParaRPr>
          </a:p>
          <a:p>
            <a:pPr marL="92075" indent="-92075">
              <a:buClr>
                <a:srgbClr val="7090AD"/>
              </a:buClr>
              <a:buFont typeface="Arial" panose="020B0604020202020204" pitchFamily="34" charset="0"/>
              <a:buChar char="•"/>
            </a:pPr>
            <a:endParaRPr lang="da-DK" dirty="0">
              <a:latin typeface="Century Gothic" panose="020B0502020202020204" pitchFamily="34" charset="0"/>
            </a:endParaRPr>
          </a:p>
        </p:txBody>
      </p:sp>
      <p:sp>
        <p:nvSpPr>
          <p:cNvPr id="16" name="PE Text Placeholder 145"/>
          <p:cNvSpPr txBox="1">
            <a:spLocks/>
          </p:cNvSpPr>
          <p:nvPr/>
        </p:nvSpPr>
        <p:spPr bwMode="gray">
          <a:xfrm>
            <a:off x="1398016" y="4145109"/>
            <a:ext cx="1604125" cy="226591"/>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Indkomstoverførsler</a:t>
            </a:r>
          </a:p>
        </p:txBody>
      </p:sp>
      <p:sp>
        <p:nvSpPr>
          <p:cNvPr id="17" name="PE Text Placeholder 145"/>
          <p:cNvSpPr txBox="1">
            <a:spLocks/>
          </p:cNvSpPr>
          <p:nvPr/>
        </p:nvSpPr>
        <p:spPr bwMode="gray">
          <a:xfrm>
            <a:off x="5762268" y="4068164"/>
            <a:ext cx="1680106" cy="380480"/>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Uddannelse og beskæftigelsesindsats </a:t>
            </a:r>
          </a:p>
        </p:txBody>
      </p:sp>
      <p:sp>
        <p:nvSpPr>
          <p:cNvPr id="18" name="PE Text Placeholder 182"/>
          <p:cNvSpPr txBox="1">
            <a:spLocks/>
          </p:cNvSpPr>
          <p:nvPr/>
        </p:nvSpPr>
        <p:spPr bwMode="gray">
          <a:xfrm>
            <a:off x="5619458" y="4829613"/>
            <a:ext cx="1822917" cy="637097"/>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da-DK" dirty="0">
              <a:latin typeface="Century Gothic" panose="020B0502020202020204" pitchFamily="34" charset="0"/>
            </a:endParaRPr>
          </a:p>
          <a:p>
            <a:pPr marL="92075" indent="-92075">
              <a:buClr>
                <a:srgbClr val="7090AD"/>
              </a:buClr>
              <a:buFont typeface="Arial" panose="020B0604020202020204" pitchFamily="34" charset="0"/>
              <a:buChar char="•"/>
            </a:pPr>
            <a:r>
              <a:rPr lang="da-DK" dirty="0">
                <a:latin typeface="Century Gothic" panose="020B0502020202020204" pitchFamily="34" charset="0"/>
              </a:rPr>
              <a:t>Vejledning og opkvalificering</a:t>
            </a:r>
          </a:p>
          <a:p>
            <a:pPr marL="0" indent="0">
              <a:buClr>
                <a:srgbClr val="7090AD"/>
              </a:buClr>
              <a:buNone/>
            </a:pPr>
            <a:endParaRPr lang="da-DK" dirty="0">
              <a:latin typeface="Century Gothic" panose="020B0502020202020204" pitchFamily="34" charset="0"/>
            </a:endParaRPr>
          </a:p>
          <a:p>
            <a:pPr marL="92075" indent="-92075">
              <a:buClr>
                <a:srgbClr val="7090AD"/>
              </a:buClr>
              <a:buFont typeface="Arial" panose="020B0604020202020204" pitchFamily="34" charset="0"/>
              <a:buChar char="•"/>
            </a:pPr>
            <a:endParaRPr lang="da-DK" dirty="0">
              <a:latin typeface="Century Gothic" panose="020B0502020202020204" pitchFamily="34" charset="0"/>
            </a:endParaRPr>
          </a:p>
        </p:txBody>
      </p:sp>
      <p:sp>
        <p:nvSpPr>
          <p:cNvPr id="21" name="PE Text Placeholder 182"/>
          <p:cNvSpPr txBox="1">
            <a:spLocks/>
          </p:cNvSpPr>
          <p:nvPr/>
        </p:nvSpPr>
        <p:spPr bwMode="gray">
          <a:xfrm>
            <a:off x="5619457" y="4558768"/>
            <a:ext cx="1822917" cy="60939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a:buClr>
                <a:srgbClr val="7090AD"/>
              </a:buClr>
              <a:buFont typeface="Arial" panose="020B0604020202020204" pitchFamily="34" charset="0"/>
              <a:buChar char="•"/>
            </a:pPr>
            <a:r>
              <a:rPr lang="da-DK" dirty="0">
                <a:latin typeface="Century Gothic" panose="020B0502020202020204" pitchFamily="34" charset="0"/>
              </a:rPr>
              <a:t>Ungdomsuddannelser og videregående uddannelser</a:t>
            </a:r>
          </a:p>
          <a:p>
            <a:pPr marL="92075" indent="-92075">
              <a:buClr>
                <a:srgbClr val="7090AD"/>
              </a:buClr>
              <a:buFont typeface="Arial" panose="020B0604020202020204" pitchFamily="34" charset="0"/>
              <a:buChar char="•"/>
            </a:pPr>
            <a:endParaRPr lang="da-DK" dirty="0">
              <a:latin typeface="Century Gothic" panose="020B0502020202020204" pitchFamily="34" charset="0"/>
            </a:endParaRPr>
          </a:p>
          <a:p>
            <a:pPr marL="92075" indent="-92075">
              <a:buClr>
                <a:srgbClr val="7090AD"/>
              </a:buClr>
              <a:buFont typeface="Arial" panose="020B0604020202020204" pitchFamily="34" charset="0"/>
              <a:buChar char="•"/>
            </a:pPr>
            <a:endParaRPr lang="da-DK" dirty="0">
              <a:latin typeface="Century Gothic" panose="020B0502020202020204" pitchFamily="34" charset="0"/>
            </a:endParaRPr>
          </a:p>
        </p:txBody>
      </p:sp>
      <p:sp>
        <p:nvSpPr>
          <p:cNvPr id="23" name="PE Text Placeholder 182"/>
          <p:cNvSpPr txBox="1">
            <a:spLocks/>
          </p:cNvSpPr>
          <p:nvPr/>
        </p:nvSpPr>
        <p:spPr bwMode="gray">
          <a:xfrm>
            <a:off x="3384859" y="4300592"/>
            <a:ext cx="1822917" cy="637097"/>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fontAlgn="b">
              <a:buClr>
                <a:srgbClr val="7090AD"/>
              </a:buClr>
              <a:buFont typeface="Arial" panose="020B0604020202020204" pitchFamily="34" charset="0"/>
              <a:buChar char="•"/>
            </a:pPr>
            <a:endParaRPr lang="da-DK" dirty="0">
              <a:latin typeface="Century Gothic" panose="020B0502020202020204" pitchFamily="34" charset="0"/>
            </a:endParaRPr>
          </a:p>
          <a:p>
            <a:pPr marL="92075" indent="-92075" fontAlgn="b">
              <a:buClr>
                <a:srgbClr val="7090AD"/>
              </a:buClr>
              <a:buFont typeface="Arial" panose="020B0604020202020204" pitchFamily="34" charset="0"/>
              <a:buChar char="•"/>
            </a:pPr>
            <a:r>
              <a:rPr lang="da-DK" dirty="0">
                <a:latin typeface="Century Gothic" panose="020B0502020202020204" pitchFamily="34" charset="0"/>
              </a:rPr>
              <a:t>Fra beskæftigelse</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Fra overførselsindkomster</a:t>
            </a:r>
          </a:p>
          <a:p>
            <a:pPr marL="92075" indent="-92075">
              <a:buClr>
                <a:srgbClr val="7090AD"/>
              </a:buClr>
              <a:buFont typeface="Arial" panose="020B0604020202020204" pitchFamily="34" charset="0"/>
              <a:buChar char="•"/>
            </a:pPr>
            <a:endParaRPr lang="da-DK" dirty="0">
              <a:latin typeface="Century Gothic" panose="020B0502020202020204" pitchFamily="34" charset="0"/>
            </a:endParaRPr>
          </a:p>
        </p:txBody>
      </p:sp>
      <p:sp>
        <p:nvSpPr>
          <p:cNvPr id="24" name="PE Text Placeholder 157"/>
          <p:cNvSpPr txBox="1">
            <a:spLocks/>
          </p:cNvSpPr>
          <p:nvPr/>
        </p:nvSpPr>
        <p:spPr bwMode="gray">
          <a:xfrm>
            <a:off x="3307892" y="4225635"/>
            <a:ext cx="2088000" cy="1562763"/>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25" name="PE Text Placeholder 145"/>
          <p:cNvSpPr txBox="1">
            <a:spLocks/>
          </p:cNvSpPr>
          <p:nvPr/>
        </p:nvSpPr>
        <p:spPr bwMode="gray">
          <a:xfrm>
            <a:off x="3738594" y="4144462"/>
            <a:ext cx="1375378" cy="226591"/>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Skat af indkomst</a:t>
            </a:r>
          </a:p>
        </p:txBody>
      </p:sp>
      <p:sp>
        <p:nvSpPr>
          <p:cNvPr id="19" name="Pladsholder til diasnummer 18"/>
          <p:cNvSpPr>
            <a:spLocks noGrp="1"/>
          </p:cNvSpPr>
          <p:nvPr>
            <p:ph type="sldNum" sz="quarter" idx="12"/>
          </p:nvPr>
        </p:nvSpPr>
        <p:spPr/>
        <p:txBody>
          <a:bodyPr/>
          <a:lstStyle/>
          <a:p>
            <a:fld id="{1C4DB2EE-0873-4EBD-BD17-6A767A2B9A33}" type="slidenum">
              <a:rPr lang="da-DK" smtClean="0"/>
              <a:pPr/>
              <a:t>15</a:t>
            </a:fld>
            <a:endParaRPr lang="da-DK" dirty="0"/>
          </a:p>
        </p:txBody>
      </p:sp>
    </p:spTree>
    <p:extLst>
      <p:ext uri="{BB962C8B-B14F-4D97-AF65-F5344CB8AC3E}">
        <p14:creationId xmlns:p14="http://schemas.microsoft.com/office/powerpoint/2010/main" val="3553595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Typer af konsekvenser – børn og unge</a:t>
            </a:r>
          </a:p>
        </p:txBody>
      </p:sp>
      <p:sp>
        <p:nvSpPr>
          <p:cNvPr id="4" name="PE Text Placeholder 157"/>
          <p:cNvSpPr txBox="1">
            <a:spLocks/>
          </p:cNvSpPr>
          <p:nvPr/>
        </p:nvSpPr>
        <p:spPr bwMode="gray">
          <a:xfrm>
            <a:off x="3329459" y="1787204"/>
            <a:ext cx="2088000" cy="2049520"/>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5" name="PE Text Placeholder 157"/>
          <p:cNvSpPr txBox="1">
            <a:spLocks/>
          </p:cNvSpPr>
          <p:nvPr/>
        </p:nvSpPr>
        <p:spPr bwMode="gray">
          <a:xfrm>
            <a:off x="1139463" y="1787204"/>
            <a:ext cx="2088000" cy="2049520"/>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6" name="PE Text Placeholder 145"/>
          <p:cNvSpPr txBox="1">
            <a:spLocks/>
          </p:cNvSpPr>
          <p:nvPr/>
        </p:nvSpPr>
        <p:spPr bwMode="gray">
          <a:xfrm>
            <a:off x="1398016" y="1690277"/>
            <a:ext cx="1604125" cy="226591"/>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Sociale foranstaltninger</a:t>
            </a:r>
          </a:p>
        </p:txBody>
      </p:sp>
      <p:sp>
        <p:nvSpPr>
          <p:cNvPr id="7" name="PE Text Placeholder 182"/>
          <p:cNvSpPr txBox="1">
            <a:spLocks/>
          </p:cNvSpPr>
          <p:nvPr/>
        </p:nvSpPr>
        <p:spPr bwMode="gray">
          <a:xfrm>
            <a:off x="1237074" y="1950208"/>
            <a:ext cx="1822917" cy="1080296"/>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a:buClr>
                <a:srgbClr val="7090AD"/>
              </a:buClr>
              <a:buFont typeface="Arial" panose="020B0604020202020204" pitchFamily="34" charset="0"/>
              <a:buChar char="•"/>
            </a:pPr>
            <a:r>
              <a:rPr lang="da-DK" dirty="0">
                <a:latin typeface="Century Gothic" panose="020B0502020202020204" pitchFamily="34" charset="0"/>
              </a:rPr>
              <a:t>Forebyggende indsatser</a:t>
            </a:r>
          </a:p>
          <a:p>
            <a:pPr marL="92075" indent="-92075">
              <a:buClr>
                <a:srgbClr val="7090AD"/>
              </a:buClr>
              <a:buFont typeface="Arial" panose="020B0604020202020204" pitchFamily="34" charset="0"/>
              <a:buChar char="•"/>
            </a:pPr>
            <a:r>
              <a:rPr lang="da-DK" dirty="0">
                <a:latin typeface="Century Gothic" panose="020B0502020202020204" pitchFamily="34" charset="0"/>
              </a:rPr>
              <a:t>Hjemmebaserede foranstaltninger</a:t>
            </a:r>
          </a:p>
          <a:p>
            <a:pPr marL="92075" indent="-92075">
              <a:buClr>
                <a:srgbClr val="7090AD"/>
              </a:buClr>
              <a:buFont typeface="Arial" panose="020B0604020202020204" pitchFamily="34" charset="0"/>
              <a:buChar char="•"/>
            </a:pPr>
            <a:r>
              <a:rPr lang="da-DK" dirty="0">
                <a:latin typeface="Century Gothic" panose="020B0502020202020204" pitchFamily="34" charset="0"/>
              </a:rPr>
              <a:t>Anbringelse i slægt eller netværk</a:t>
            </a:r>
          </a:p>
          <a:p>
            <a:pPr marL="92075" indent="-92075">
              <a:buClr>
                <a:srgbClr val="7090AD"/>
              </a:buClr>
              <a:buFont typeface="Arial" panose="020B0604020202020204" pitchFamily="34" charset="0"/>
              <a:buChar char="•"/>
            </a:pPr>
            <a:r>
              <a:rPr lang="da-DK" dirty="0">
                <a:latin typeface="Century Gothic" panose="020B0502020202020204" pitchFamily="34" charset="0"/>
              </a:rPr>
              <a:t>Anbringelse i familiepleje</a:t>
            </a:r>
          </a:p>
          <a:p>
            <a:pPr marL="92075" indent="-92075">
              <a:buClr>
                <a:srgbClr val="7090AD"/>
              </a:buClr>
              <a:buFont typeface="Arial" panose="020B0604020202020204" pitchFamily="34" charset="0"/>
              <a:buChar char="•"/>
            </a:pPr>
            <a:r>
              <a:rPr lang="da-DK" dirty="0">
                <a:latin typeface="Century Gothic" panose="020B0502020202020204" pitchFamily="34" charset="0"/>
              </a:rPr>
              <a:t>Anbringelse på institution</a:t>
            </a:r>
          </a:p>
        </p:txBody>
      </p:sp>
      <p:sp>
        <p:nvSpPr>
          <p:cNvPr id="8" name="PE Text Placeholder 145"/>
          <p:cNvSpPr txBox="1">
            <a:spLocks/>
          </p:cNvSpPr>
          <p:nvPr/>
        </p:nvSpPr>
        <p:spPr bwMode="gray">
          <a:xfrm>
            <a:off x="3522606" y="1690277"/>
            <a:ext cx="1680106" cy="226591"/>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Efterværn (18-22 år)</a:t>
            </a:r>
          </a:p>
        </p:txBody>
      </p:sp>
      <p:sp>
        <p:nvSpPr>
          <p:cNvPr id="9" name="PE Text Placeholder 182"/>
          <p:cNvSpPr txBox="1">
            <a:spLocks/>
          </p:cNvSpPr>
          <p:nvPr/>
        </p:nvSpPr>
        <p:spPr bwMode="gray">
          <a:xfrm>
            <a:off x="5646327" y="1948524"/>
            <a:ext cx="1822917" cy="1107996"/>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fontAlgn="b">
              <a:buClr>
                <a:srgbClr val="7090AD"/>
              </a:buClr>
              <a:buFont typeface="Arial" panose="020B0604020202020204" pitchFamily="34" charset="0"/>
              <a:buChar char="•"/>
            </a:pPr>
            <a:r>
              <a:rPr lang="da-DK" dirty="0">
                <a:latin typeface="Century Gothic" panose="020B0502020202020204" pitchFamily="34" charset="0"/>
              </a:rPr>
              <a:t>Grundskole, 0-9 kl. almen</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Specialundervisning i almenklasse (uger)</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Specialklasse (uger)</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Grundskole, specialskole</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Grundskole, 10 kl. almen</a:t>
            </a:r>
          </a:p>
          <a:p>
            <a:pPr marL="92075" indent="-92075">
              <a:buClr>
                <a:srgbClr val="7090AD"/>
              </a:buClr>
              <a:buFont typeface="Arial" panose="020B0604020202020204" pitchFamily="34" charset="0"/>
              <a:buChar char="•"/>
            </a:pPr>
            <a:endParaRPr lang="da-DK" dirty="0">
              <a:latin typeface="Century Gothic" panose="020B0502020202020204" pitchFamily="34" charset="0"/>
            </a:endParaRPr>
          </a:p>
        </p:txBody>
      </p:sp>
      <p:sp>
        <p:nvSpPr>
          <p:cNvPr id="10" name="PE Text Placeholder 157"/>
          <p:cNvSpPr txBox="1">
            <a:spLocks/>
          </p:cNvSpPr>
          <p:nvPr/>
        </p:nvSpPr>
        <p:spPr bwMode="gray">
          <a:xfrm>
            <a:off x="5524585" y="1787204"/>
            <a:ext cx="2086119" cy="2049520"/>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11" name="PE Text Placeholder 145"/>
          <p:cNvSpPr txBox="1">
            <a:spLocks/>
          </p:cNvSpPr>
          <p:nvPr/>
        </p:nvSpPr>
        <p:spPr bwMode="gray">
          <a:xfrm>
            <a:off x="5913557" y="1690277"/>
            <a:ext cx="1288455" cy="226591"/>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Grundskole</a:t>
            </a:r>
          </a:p>
        </p:txBody>
      </p:sp>
      <p:sp>
        <p:nvSpPr>
          <p:cNvPr id="12" name="PE Text Placeholder 182"/>
          <p:cNvSpPr txBox="1">
            <a:spLocks/>
          </p:cNvSpPr>
          <p:nvPr/>
        </p:nvSpPr>
        <p:spPr bwMode="gray">
          <a:xfrm>
            <a:off x="3415413" y="1931467"/>
            <a:ext cx="1967712" cy="775597"/>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a:buClr>
                <a:srgbClr val="7090AD"/>
              </a:buClr>
              <a:buFont typeface="Arial" panose="020B0604020202020204" pitchFamily="34" charset="0"/>
              <a:buChar char="•"/>
            </a:pPr>
            <a:r>
              <a:rPr lang="da-DK" dirty="0">
                <a:latin typeface="Century Gothic" panose="020B0502020202020204" pitchFamily="34" charset="0"/>
              </a:rPr>
              <a:t>Hjemmebaserede foranstaltninger</a:t>
            </a:r>
          </a:p>
          <a:p>
            <a:pPr marL="92075" indent="-92075">
              <a:buClr>
                <a:srgbClr val="7090AD"/>
              </a:buClr>
              <a:buFont typeface="Arial" panose="020B0604020202020204" pitchFamily="34" charset="0"/>
              <a:buChar char="•"/>
            </a:pPr>
            <a:r>
              <a:rPr lang="da-DK" dirty="0">
                <a:latin typeface="Century Gothic" panose="020B0502020202020204" pitchFamily="34" charset="0"/>
              </a:rPr>
              <a:t>Anbringelse i slægt eller netværk</a:t>
            </a:r>
          </a:p>
          <a:p>
            <a:pPr marL="92075" indent="-92075">
              <a:buClr>
                <a:srgbClr val="7090AD"/>
              </a:buClr>
              <a:buFont typeface="Arial" panose="020B0604020202020204" pitchFamily="34" charset="0"/>
              <a:buChar char="•"/>
            </a:pPr>
            <a:r>
              <a:rPr lang="da-DK" dirty="0">
                <a:latin typeface="Century Gothic" panose="020B0502020202020204" pitchFamily="34" charset="0"/>
              </a:rPr>
              <a:t>Anbringelse i familiepleje</a:t>
            </a:r>
          </a:p>
          <a:p>
            <a:pPr marL="92075" indent="-92075">
              <a:buClr>
                <a:srgbClr val="7090AD"/>
              </a:buClr>
              <a:buFont typeface="Arial" panose="020B0604020202020204" pitchFamily="34" charset="0"/>
              <a:buChar char="•"/>
            </a:pPr>
            <a:r>
              <a:rPr lang="da-DK" dirty="0">
                <a:latin typeface="Century Gothic" panose="020B0502020202020204" pitchFamily="34" charset="0"/>
              </a:rPr>
              <a:t>Anbringelse på institution</a:t>
            </a:r>
          </a:p>
        </p:txBody>
      </p:sp>
      <p:sp>
        <p:nvSpPr>
          <p:cNvPr id="14" name="PE Text Placeholder 157"/>
          <p:cNvSpPr txBox="1">
            <a:spLocks/>
          </p:cNvSpPr>
          <p:nvPr/>
        </p:nvSpPr>
        <p:spPr bwMode="gray">
          <a:xfrm>
            <a:off x="1152230" y="4235228"/>
            <a:ext cx="2088000" cy="1553169"/>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900" dirty="0"/>
          </a:p>
          <a:p>
            <a:pPr>
              <a:buClrTx/>
              <a:buFont typeface="Trebuchet MS" panose="020B0603020202020204" pitchFamily="34" charset="0"/>
              <a:buChar char="·"/>
            </a:pPr>
            <a:endParaRPr lang="da-DK" sz="900" dirty="0"/>
          </a:p>
        </p:txBody>
      </p:sp>
      <p:sp>
        <p:nvSpPr>
          <p:cNvPr id="15" name="PE Text Placeholder 182"/>
          <p:cNvSpPr txBox="1">
            <a:spLocks/>
          </p:cNvSpPr>
          <p:nvPr/>
        </p:nvSpPr>
        <p:spPr bwMode="gray">
          <a:xfrm>
            <a:off x="1288520" y="4398233"/>
            <a:ext cx="1822917" cy="1080296"/>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2075" indent="-92075" fontAlgn="b">
              <a:buClr>
                <a:srgbClr val="7090AD"/>
              </a:buClr>
              <a:buFont typeface="Arial" panose="020B0604020202020204" pitchFamily="34" charset="0"/>
              <a:buChar char="•"/>
            </a:pPr>
            <a:r>
              <a:rPr lang="da-DK" dirty="0">
                <a:latin typeface="Century Gothic" panose="020B0502020202020204" pitchFamily="34" charset="0"/>
              </a:rPr>
              <a:t>Forberedende uddannelsestilbud (ekskl. STU)</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Særligt tilrettelagt uddannelse (STU)</a:t>
            </a:r>
          </a:p>
          <a:p>
            <a:pPr marL="92075" indent="-92075" fontAlgn="b">
              <a:buClr>
                <a:srgbClr val="7090AD"/>
              </a:buClr>
              <a:buFont typeface="Arial" panose="020B0604020202020204" pitchFamily="34" charset="0"/>
              <a:buChar char="•"/>
            </a:pPr>
            <a:r>
              <a:rPr lang="da-DK" dirty="0">
                <a:latin typeface="Century Gothic" panose="020B0502020202020204" pitchFamily="34" charset="0"/>
              </a:rPr>
              <a:t>Ordinær ungdomsuddannelse</a:t>
            </a:r>
          </a:p>
          <a:p>
            <a:pPr marL="92075" indent="-92075" fontAlgn="b">
              <a:buClr>
                <a:srgbClr val="7090AD"/>
              </a:buClr>
              <a:buFont typeface="Arial" panose="020B0604020202020204" pitchFamily="34" charset="0"/>
              <a:buChar char="•"/>
            </a:pPr>
            <a:endParaRPr lang="da-DK" dirty="0">
              <a:latin typeface="Century Gothic" panose="020B0502020202020204" pitchFamily="34" charset="0"/>
            </a:endParaRPr>
          </a:p>
          <a:p>
            <a:pPr marL="92075" indent="-92075">
              <a:buClr>
                <a:srgbClr val="7090AD"/>
              </a:buClr>
              <a:buFont typeface="Arial" panose="020B0604020202020204" pitchFamily="34" charset="0"/>
              <a:buChar char="•"/>
            </a:pPr>
            <a:endParaRPr lang="da-DK" dirty="0">
              <a:latin typeface="Century Gothic" panose="020B0502020202020204" pitchFamily="34" charset="0"/>
            </a:endParaRPr>
          </a:p>
        </p:txBody>
      </p:sp>
      <p:sp>
        <p:nvSpPr>
          <p:cNvPr id="16" name="PE Text Placeholder 145"/>
          <p:cNvSpPr txBox="1">
            <a:spLocks/>
          </p:cNvSpPr>
          <p:nvPr/>
        </p:nvSpPr>
        <p:spPr bwMode="gray">
          <a:xfrm>
            <a:off x="1398016" y="4145109"/>
            <a:ext cx="1604125" cy="226591"/>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dirty="0">
                <a:solidFill>
                  <a:schemeClr val="tx1"/>
                </a:solidFill>
              </a:rPr>
              <a:t>Uddannelse</a:t>
            </a:r>
          </a:p>
        </p:txBody>
      </p:sp>
      <p:sp>
        <p:nvSpPr>
          <p:cNvPr id="19" name="Pladsholder til diasnummer 18"/>
          <p:cNvSpPr>
            <a:spLocks noGrp="1"/>
          </p:cNvSpPr>
          <p:nvPr>
            <p:ph type="sldNum" sz="quarter" idx="12"/>
          </p:nvPr>
        </p:nvSpPr>
        <p:spPr/>
        <p:txBody>
          <a:bodyPr/>
          <a:lstStyle/>
          <a:p>
            <a:fld id="{1C4DB2EE-0873-4EBD-BD17-6A767A2B9A33}" type="slidenum">
              <a:rPr lang="da-DK" smtClean="0"/>
              <a:pPr/>
              <a:t>16</a:t>
            </a:fld>
            <a:endParaRPr lang="da-DK" dirty="0"/>
          </a:p>
        </p:txBody>
      </p:sp>
    </p:spTree>
    <p:extLst>
      <p:ext uri="{BB962C8B-B14F-4D97-AF65-F5344CB8AC3E}">
        <p14:creationId xmlns:p14="http://schemas.microsoft.com/office/powerpoint/2010/main" val="2676670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Vidensdatabasen - priser</a:t>
            </a:r>
          </a:p>
        </p:txBody>
      </p:sp>
      <p:sp>
        <p:nvSpPr>
          <p:cNvPr id="3" name="Pladsholder til indhold 2"/>
          <p:cNvSpPr>
            <a:spLocks noGrp="1"/>
          </p:cNvSpPr>
          <p:nvPr>
            <p:ph idx="1"/>
          </p:nvPr>
        </p:nvSpPr>
        <p:spPr/>
        <p:txBody>
          <a:bodyPr>
            <a:normAutofit/>
          </a:bodyPr>
          <a:lstStyle/>
          <a:p>
            <a:endParaRPr lang="da-DK" dirty="0"/>
          </a:p>
          <a:p>
            <a:endParaRPr lang="da-DK" dirty="0"/>
          </a:p>
          <a:p>
            <a:endParaRPr lang="da-DK" dirty="0"/>
          </a:p>
          <a:p>
            <a:pPr marL="0" indent="0">
              <a:buNone/>
            </a:pPr>
            <a:endParaRPr lang="da-DK" dirty="0"/>
          </a:p>
          <a:p>
            <a:endParaRPr lang="da-DK" dirty="0"/>
          </a:p>
          <a:p>
            <a:endParaRPr lang="da-DK" dirty="0"/>
          </a:p>
          <a:p>
            <a:endParaRPr lang="da-DK" dirty="0"/>
          </a:p>
          <a:p>
            <a:r>
              <a:rPr lang="da-DK" dirty="0"/>
              <a:t>Priserne stammer fra eksisterende kilder eller nye beregninger:</a:t>
            </a:r>
          </a:p>
          <a:p>
            <a:pPr lvl="1"/>
            <a:r>
              <a:rPr lang="da-DK" dirty="0"/>
              <a:t>Nye beregninger vedr. sundhed, overførelser og beskæftigelse </a:t>
            </a:r>
          </a:p>
          <a:p>
            <a:r>
              <a:rPr lang="da-DK" dirty="0"/>
              <a:t>Sundhedsydelser (undtagen psykiatri)  og beskæftigelse (dvs. skat) er målgruppespecifikke, de øvrige går på tværs af målgrupper</a:t>
            </a:r>
          </a:p>
        </p:txBody>
      </p:sp>
      <p:sp>
        <p:nvSpPr>
          <p:cNvPr id="5" name="Pladsholder til diasnummer 4"/>
          <p:cNvSpPr>
            <a:spLocks noGrp="1"/>
          </p:cNvSpPr>
          <p:nvPr>
            <p:ph type="sldNum" sz="quarter" idx="12"/>
          </p:nvPr>
        </p:nvSpPr>
        <p:spPr/>
        <p:txBody>
          <a:bodyPr/>
          <a:lstStyle/>
          <a:p>
            <a:fld id="{1C4DB2EE-0873-4EBD-BD17-6A767A2B9A33}" type="slidenum">
              <a:rPr lang="da-DK" smtClean="0"/>
              <a:pPr/>
              <a:t>17</a:t>
            </a:fld>
            <a:endParaRPr lang="da-DK" dirty="0"/>
          </a:p>
        </p:txBody>
      </p:sp>
      <p:sp>
        <p:nvSpPr>
          <p:cNvPr id="6" name="AutoShape 2" descr="Billedresultat for penge"/>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7" name="PE Text Placeholder 157">
            <a:extLst>
              <a:ext uri="{FF2B5EF4-FFF2-40B4-BE49-F238E27FC236}">
                <a16:creationId xmlns:a16="http://schemas.microsoft.com/office/drawing/2014/main" id="{F6F773F2-E4DA-49BB-B990-7EDAF23F1E11}"/>
              </a:ext>
            </a:extLst>
          </p:cNvPr>
          <p:cNvSpPr txBox="1">
            <a:spLocks/>
          </p:cNvSpPr>
          <p:nvPr/>
        </p:nvSpPr>
        <p:spPr bwMode="gray">
          <a:xfrm>
            <a:off x="1043608" y="1520788"/>
            <a:ext cx="7200000" cy="561108"/>
          </a:xfrm>
          <a:prstGeom prst="rect">
            <a:avLst/>
          </a:prstGeom>
          <a:solidFill>
            <a:srgbClr val="E1E1E1"/>
          </a:solidFill>
          <a:ln>
            <a:noFill/>
          </a:ln>
        </p:spPr>
        <p:txBody>
          <a:bodyPr lIns="108000" tIns="108000" rIns="108000" bIns="108000" anchor="ctr"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
                <a:schemeClr val="tx1"/>
              </a:buClr>
              <a:buNone/>
            </a:pPr>
            <a:r>
              <a:rPr lang="da-DK" sz="1600" dirty="0"/>
              <a:t>Tre priser for hver konsekvens: En for kommune, region og stat </a:t>
            </a:r>
          </a:p>
        </p:txBody>
      </p:sp>
      <p:sp>
        <p:nvSpPr>
          <p:cNvPr id="8" name="PE Text Placeholder 157">
            <a:extLst>
              <a:ext uri="{FF2B5EF4-FFF2-40B4-BE49-F238E27FC236}">
                <a16:creationId xmlns:a16="http://schemas.microsoft.com/office/drawing/2014/main" id="{054FD148-76C5-44AC-9656-808762496CEA}"/>
              </a:ext>
            </a:extLst>
          </p:cNvPr>
          <p:cNvSpPr txBox="1">
            <a:spLocks/>
          </p:cNvSpPr>
          <p:nvPr/>
        </p:nvSpPr>
        <p:spPr bwMode="gray">
          <a:xfrm>
            <a:off x="1043608" y="2143593"/>
            <a:ext cx="7200000" cy="561108"/>
          </a:xfrm>
          <a:prstGeom prst="rect">
            <a:avLst/>
          </a:prstGeom>
          <a:solidFill>
            <a:srgbClr val="E1E1E1"/>
          </a:solidFill>
          <a:ln>
            <a:noFill/>
          </a:ln>
        </p:spPr>
        <p:txBody>
          <a:bodyPr lIns="108000" tIns="108000" rIns="108000" bIns="108000" anchor="ctr"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
                <a:schemeClr val="tx1"/>
              </a:buClr>
              <a:buNone/>
            </a:pPr>
            <a:r>
              <a:rPr lang="da-DK" sz="1600" dirty="0"/>
              <a:t>Opgjort efter refusion</a:t>
            </a:r>
          </a:p>
        </p:txBody>
      </p:sp>
      <p:sp>
        <p:nvSpPr>
          <p:cNvPr id="9" name="PE Text Placeholder 157">
            <a:extLst>
              <a:ext uri="{FF2B5EF4-FFF2-40B4-BE49-F238E27FC236}">
                <a16:creationId xmlns:a16="http://schemas.microsoft.com/office/drawing/2014/main" id="{29AD2F0D-5163-41C7-8647-6B5506B0C3D4}"/>
              </a:ext>
            </a:extLst>
          </p:cNvPr>
          <p:cNvSpPr txBox="1">
            <a:spLocks/>
          </p:cNvSpPr>
          <p:nvPr/>
        </p:nvSpPr>
        <p:spPr bwMode="gray">
          <a:xfrm>
            <a:off x="1043608" y="2766398"/>
            <a:ext cx="7200000" cy="561108"/>
          </a:xfrm>
          <a:prstGeom prst="rect">
            <a:avLst/>
          </a:prstGeom>
          <a:solidFill>
            <a:srgbClr val="E1E1E1"/>
          </a:solidFill>
          <a:ln>
            <a:noFill/>
          </a:ln>
        </p:spPr>
        <p:txBody>
          <a:bodyPr lIns="108000" tIns="108000" rIns="108000" bIns="108000" anchor="ctr"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
                <a:schemeClr val="tx1"/>
              </a:buClr>
              <a:buNone/>
            </a:pPr>
            <a:r>
              <a:rPr lang="da-DK" sz="1600" dirty="0"/>
              <a:t>Udligning ikke inkluderet</a:t>
            </a:r>
          </a:p>
        </p:txBody>
      </p:sp>
      <p:sp>
        <p:nvSpPr>
          <p:cNvPr id="10" name="PE Text Placeholder 157">
            <a:extLst>
              <a:ext uri="{FF2B5EF4-FFF2-40B4-BE49-F238E27FC236}">
                <a16:creationId xmlns:a16="http://schemas.microsoft.com/office/drawing/2014/main" id="{61D96B7B-2F6F-4E92-9EF5-10BD45956D06}"/>
              </a:ext>
            </a:extLst>
          </p:cNvPr>
          <p:cNvSpPr txBox="1">
            <a:spLocks/>
          </p:cNvSpPr>
          <p:nvPr/>
        </p:nvSpPr>
        <p:spPr bwMode="gray">
          <a:xfrm>
            <a:off x="1043608" y="3389204"/>
            <a:ext cx="7200000" cy="561108"/>
          </a:xfrm>
          <a:prstGeom prst="rect">
            <a:avLst/>
          </a:prstGeom>
          <a:solidFill>
            <a:srgbClr val="E1E1E1"/>
          </a:solidFill>
          <a:ln>
            <a:noFill/>
          </a:ln>
        </p:spPr>
        <p:txBody>
          <a:bodyPr lIns="108000" tIns="108000" rIns="108000" bIns="108000" anchor="ctr"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
                <a:schemeClr val="tx1"/>
              </a:buClr>
              <a:buNone/>
            </a:pPr>
            <a:r>
              <a:rPr lang="da-DK" sz="1600" dirty="0"/>
              <a:t>Inklusive driftsudgifter, administration og overhead</a:t>
            </a:r>
          </a:p>
        </p:txBody>
      </p:sp>
    </p:spTree>
    <p:extLst>
      <p:ext uri="{BB962C8B-B14F-4D97-AF65-F5344CB8AC3E}">
        <p14:creationId xmlns:p14="http://schemas.microsoft.com/office/powerpoint/2010/main" val="1990023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Fordeling på kommunale forvaltninger</a:t>
            </a:r>
          </a:p>
        </p:txBody>
      </p:sp>
      <p:sp>
        <p:nvSpPr>
          <p:cNvPr id="3" name="Pladsholder til indhold 2"/>
          <p:cNvSpPr>
            <a:spLocks noGrp="1"/>
          </p:cNvSpPr>
          <p:nvPr>
            <p:ph idx="1"/>
          </p:nvPr>
        </p:nvSpPr>
        <p:spPr/>
        <p:txBody>
          <a:bodyPr>
            <a:normAutofit/>
          </a:bodyPr>
          <a:lstStyle/>
          <a:p>
            <a:r>
              <a:rPr lang="da-DK" dirty="0"/>
              <a:t>SØM indeholder et bud på navnene på alle relevante forvaltninger for hver kommune </a:t>
            </a:r>
          </a:p>
          <a:p>
            <a:pPr lvl="1"/>
            <a:r>
              <a:rPr lang="da-DK" dirty="0"/>
              <a:t>I beregningen fordeles de økonomiske konsekvenser ud på de relevante forvaltninger</a:t>
            </a:r>
          </a:p>
          <a:p>
            <a:pPr lvl="1"/>
            <a:r>
              <a:rPr lang="da-DK" dirty="0"/>
              <a:t>Kun kommunale indtægter  og udgifter medtages  i beregningen</a:t>
            </a:r>
          </a:p>
          <a:p>
            <a:endParaRPr lang="da-DK" dirty="0"/>
          </a:p>
          <a:p>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p:txBody>
      </p:sp>
      <p:sp>
        <p:nvSpPr>
          <p:cNvPr id="4" name="Pladsholder til diasnummer 3"/>
          <p:cNvSpPr>
            <a:spLocks noGrp="1"/>
          </p:cNvSpPr>
          <p:nvPr>
            <p:ph type="sldNum" sz="quarter" idx="12"/>
          </p:nvPr>
        </p:nvSpPr>
        <p:spPr/>
        <p:txBody>
          <a:bodyPr/>
          <a:lstStyle/>
          <a:p>
            <a:fld id="{1C4DB2EE-0873-4EBD-BD17-6A767A2B9A33}" type="slidenum">
              <a:rPr lang="da-DK" smtClean="0"/>
              <a:pPr/>
              <a:t>18</a:t>
            </a:fld>
            <a:endParaRPr lang="da-DK" dirty="0"/>
          </a:p>
        </p:txBody>
      </p:sp>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442" y="3452641"/>
            <a:ext cx="8694579" cy="2266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llipse 6"/>
          <p:cNvSpPr/>
          <p:nvPr/>
        </p:nvSpPr>
        <p:spPr>
          <a:xfrm>
            <a:off x="107504" y="5251056"/>
            <a:ext cx="2232248" cy="756084"/>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483010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2425" y="5337212"/>
            <a:ext cx="1631271"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lstStyle/>
          <a:p>
            <a:r>
              <a:rPr lang="da-DK" dirty="0"/>
              <a:t>Opmærksomhedspunkter ved brug af </a:t>
            </a:r>
            <a:r>
              <a:rPr lang="da-DK" dirty="0" err="1"/>
              <a:t>SØMs</a:t>
            </a:r>
            <a:r>
              <a:rPr lang="da-DK" dirty="0"/>
              <a:t> </a:t>
            </a:r>
            <a:r>
              <a:rPr lang="da-DK" dirty="0" err="1"/>
              <a:t>vidensdatabase</a:t>
            </a:r>
            <a:endParaRPr lang="da-DK" dirty="0"/>
          </a:p>
        </p:txBody>
      </p:sp>
      <p:sp>
        <p:nvSpPr>
          <p:cNvPr id="3" name="Pladsholder til indhold 2"/>
          <p:cNvSpPr>
            <a:spLocks noGrp="1"/>
          </p:cNvSpPr>
          <p:nvPr>
            <p:ph idx="1"/>
          </p:nvPr>
        </p:nvSpPr>
        <p:spPr/>
        <p:txBody>
          <a:bodyPr>
            <a:normAutofit lnSpcReduction="10000"/>
          </a:bodyPr>
          <a:lstStyle/>
          <a:p>
            <a:pPr marL="0" indent="0">
              <a:buNone/>
            </a:pPr>
            <a:r>
              <a:rPr lang="da-DK" dirty="0"/>
              <a:t>Effektstudier:</a:t>
            </a:r>
          </a:p>
          <a:p>
            <a:r>
              <a:rPr lang="da-DK" dirty="0"/>
              <a:t>Er der overensstemmelse mellem målgruppe, indsats, effektmål og kontekst i min beregning og i studiet?</a:t>
            </a:r>
          </a:p>
          <a:p>
            <a:pPr marL="0" indent="0">
              <a:buNone/>
            </a:pPr>
            <a:endParaRPr lang="da-DK" dirty="0"/>
          </a:p>
          <a:p>
            <a:pPr marL="0" indent="0">
              <a:buNone/>
            </a:pPr>
            <a:r>
              <a:rPr lang="da-DK" dirty="0"/>
              <a:t>Konsekvenser:</a:t>
            </a:r>
          </a:p>
          <a:p>
            <a:r>
              <a:rPr lang="da-DK" dirty="0"/>
              <a:t>Passer </a:t>
            </a:r>
            <a:r>
              <a:rPr lang="da-DK" dirty="0" err="1"/>
              <a:t>SØMs</a:t>
            </a:r>
            <a:r>
              <a:rPr lang="da-DK" dirty="0"/>
              <a:t> målgruppe med min målgruppe?</a:t>
            </a:r>
          </a:p>
          <a:p>
            <a:r>
              <a:rPr lang="da-DK" dirty="0"/>
              <a:t>Passer </a:t>
            </a:r>
            <a:r>
              <a:rPr lang="da-DK" dirty="0" err="1"/>
              <a:t>SØMs</a:t>
            </a:r>
            <a:r>
              <a:rPr lang="da-DK" dirty="0"/>
              <a:t> succesmål med mit effektmål?</a:t>
            </a:r>
          </a:p>
          <a:p>
            <a:pPr marL="0" indent="0">
              <a:buNone/>
            </a:pPr>
            <a:endParaRPr lang="da-DK" dirty="0"/>
          </a:p>
          <a:p>
            <a:pPr marL="0" indent="0">
              <a:buNone/>
            </a:pPr>
            <a:r>
              <a:rPr lang="da-DK" dirty="0"/>
              <a:t>Priser:</a:t>
            </a:r>
          </a:p>
          <a:p>
            <a:r>
              <a:rPr lang="da-DK" dirty="0"/>
              <a:t>Passer </a:t>
            </a:r>
            <a:r>
              <a:rPr lang="da-DK" dirty="0" err="1"/>
              <a:t>SØMs</a:t>
            </a:r>
            <a:r>
              <a:rPr lang="da-DK" dirty="0"/>
              <a:t> gennemsnitspriser i min kontekst?</a:t>
            </a:r>
          </a:p>
          <a:p>
            <a:pPr marL="0" indent="0">
              <a:buNone/>
            </a:pPr>
            <a:endParaRPr lang="da-DK" dirty="0"/>
          </a:p>
          <a:p>
            <a:pPr marL="0" indent="0">
              <a:buNone/>
            </a:pPr>
            <a:r>
              <a:rPr lang="da-DK" dirty="0"/>
              <a:t>Hvis ikke, bør du justere i </a:t>
            </a:r>
            <a:r>
              <a:rPr lang="da-DK" dirty="0" err="1"/>
              <a:t>SØMs</a:t>
            </a:r>
            <a:r>
              <a:rPr lang="da-DK" dirty="0"/>
              <a:t> konsekvenser eller indtaste dine egne </a:t>
            </a:r>
          </a:p>
        </p:txBody>
      </p:sp>
      <p:sp>
        <p:nvSpPr>
          <p:cNvPr id="5" name="Pladsholder til diasnummer 4"/>
          <p:cNvSpPr>
            <a:spLocks noGrp="1"/>
          </p:cNvSpPr>
          <p:nvPr>
            <p:ph type="sldNum" sz="quarter" idx="12"/>
          </p:nvPr>
        </p:nvSpPr>
        <p:spPr/>
        <p:txBody>
          <a:bodyPr/>
          <a:lstStyle/>
          <a:p>
            <a:fld id="{1C4DB2EE-0873-4EBD-BD17-6A767A2B9A33}" type="slidenum">
              <a:rPr lang="da-DK" smtClean="0"/>
              <a:pPr/>
              <a:t>19</a:t>
            </a:fld>
            <a:endParaRPr lang="da-DK" dirty="0"/>
          </a:p>
        </p:txBody>
      </p:sp>
      <p:sp>
        <p:nvSpPr>
          <p:cNvPr id="7" name="Højre klammeparentes 6"/>
          <p:cNvSpPr/>
          <p:nvPr/>
        </p:nvSpPr>
        <p:spPr>
          <a:xfrm>
            <a:off x="6192180" y="3248980"/>
            <a:ext cx="108012" cy="5760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8" name="Tekstboks 7"/>
          <p:cNvSpPr txBox="1"/>
          <p:nvPr/>
        </p:nvSpPr>
        <p:spPr>
          <a:xfrm>
            <a:off x="6444208" y="3429000"/>
            <a:ext cx="2160240" cy="246221"/>
          </a:xfrm>
          <a:prstGeom prst="rect">
            <a:avLst/>
          </a:prstGeom>
          <a:noFill/>
        </p:spPr>
        <p:txBody>
          <a:bodyPr wrap="square" lIns="0" tIns="0" rIns="0" bIns="0" rtlCol="0">
            <a:spAutoFit/>
          </a:bodyPr>
          <a:lstStyle/>
          <a:p>
            <a:r>
              <a:rPr lang="da-DK" sz="1600" dirty="0"/>
              <a:t>Modellen hjælper dig</a:t>
            </a:r>
          </a:p>
        </p:txBody>
      </p:sp>
    </p:spTree>
    <p:extLst>
      <p:ext uri="{BB962C8B-B14F-4D97-AF65-F5344CB8AC3E}">
        <p14:creationId xmlns:p14="http://schemas.microsoft.com/office/powerpoint/2010/main" val="1691641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Hvad kan SØM?</a:t>
            </a:r>
          </a:p>
        </p:txBody>
      </p:sp>
      <p:sp>
        <p:nvSpPr>
          <p:cNvPr id="3" name="Pladsholder til indhold 2"/>
          <p:cNvSpPr>
            <a:spLocks noGrp="1"/>
          </p:cNvSpPr>
          <p:nvPr>
            <p:ph idx="1"/>
          </p:nvPr>
        </p:nvSpPr>
        <p:spPr>
          <a:xfrm>
            <a:off x="628649" y="1628775"/>
            <a:ext cx="7903791" cy="4248150"/>
          </a:xfrm>
        </p:spPr>
        <p:txBody>
          <a:bodyPr/>
          <a:lstStyle/>
          <a:p>
            <a:pPr marL="0" indent="0">
              <a:buNone/>
            </a:pPr>
            <a:r>
              <a:rPr lang="da-DK" b="1" dirty="0"/>
              <a:t>SØM viser det budgetøkonomiske nettoresultat for det offentlige ved en konkret social indsats</a:t>
            </a:r>
            <a:endParaRPr lang="da-DK" dirty="0"/>
          </a:p>
          <a:p>
            <a:pPr>
              <a:buFont typeface="Wingdings" panose="05000000000000000000" pitchFamily="2" charset="2"/>
              <a:buChar char="Ø"/>
            </a:pPr>
            <a:r>
              <a:rPr lang="da-DK" dirty="0"/>
              <a:t>Over tid og fordelt på aktører</a:t>
            </a:r>
          </a:p>
          <a:p>
            <a:pPr marL="0" indent="0">
              <a:buNone/>
            </a:pPr>
            <a:endParaRPr lang="da-DK" b="1" dirty="0">
              <a:solidFill>
                <a:schemeClr val="tx1"/>
              </a:solidFill>
            </a:endParaRPr>
          </a:p>
          <a:p>
            <a:pPr marL="0" indent="0">
              <a:buNone/>
            </a:pPr>
            <a:endParaRPr lang="da-DK" b="1" dirty="0">
              <a:solidFill>
                <a:schemeClr val="tx1"/>
              </a:solidFill>
            </a:endParaRPr>
          </a:p>
          <a:p>
            <a:pPr marL="0" indent="0">
              <a:buNone/>
            </a:pPr>
            <a:endParaRPr lang="da-DK" dirty="0"/>
          </a:p>
        </p:txBody>
      </p:sp>
      <p:sp>
        <p:nvSpPr>
          <p:cNvPr id="6" name="Pladsholder til diasnummer 5"/>
          <p:cNvSpPr>
            <a:spLocks noGrp="1"/>
          </p:cNvSpPr>
          <p:nvPr>
            <p:ph type="sldNum" sz="quarter" idx="12"/>
          </p:nvPr>
        </p:nvSpPr>
        <p:spPr/>
        <p:txBody>
          <a:bodyPr/>
          <a:lstStyle/>
          <a:p>
            <a:fld id="{1C4DB2EE-0873-4EBD-BD17-6A767A2B9A33}" type="slidenum">
              <a:rPr lang="da-DK" smtClean="0"/>
              <a:pPr/>
              <a:t>2</a:t>
            </a:fld>
            <a:endParaRPr lang="da-DK" dirty="0"/>
          </a:p>
        </p:txBody>
      </p:sp>
      <p:graphicFrame>
        <p:nvGraphicFramePr>
          <p:cNvPr id="8" name="Diagram 7"/>
          <p:cNvGraphicFramePr/>
          <p:nvPr>
            <p:extLst>
              <p:ext uri="{D42A27DB-BD31-4B8C-83A1-F6EECF244321}">
                <p14:modId xmlns:p14="http://schemas.microsoft.com/office/powerpoint/2010/main" val="787426796"/>
              </p:ext>
            </p:extLst>
          </p:nvPr>
        </p:nvGraphicFramePr>
        <p:xfrm>
          <a:off x="143508" y="2708920"/>
          <a:ext cx="8820980" cy="34903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94076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Udbredelsesaktiviteter</a:t>
            </a:r>
          </a:p>
        </p:txBody>
      </p:sp>
      <p:sp>
        <p:nvSpPr>
          <p:cNvPr id="3" name="Pladsholder til indhold 2"/>
          <p:cNvSpPr>
            <a:spLocks noGrp="1"/>
          </p:cNvSpPr>
          <p:nvPr>
            <p:ph idx="1"/>
          </p:nvPr>
        </p:nvSpPr>
        <p:spPr/>
        <p:txBody>
          <a:bodyPr>
            <a:normAutofit/>
          </a:bodyPr>
          <a:lstStyle/>
          <a:p>
            <a:pPr marL="0" lvl="0" indent="0">
              <a:buNone/>
            </a:pPr>
            <a:r>
              <a:rPr lang="da-DK" dirty="0"/>
              <a:t>Socialstyrelsen har fokus på at konsolidere SØM ved at teste, udvikle og udbrede modellen på baggrund af erfaringerne med brugen af SØM.</a:t>
            </a:r>
          </a:p>
          <a:p>
            <a:pPr lvl="0"/>
            <a:r>
              <a:rPr lang="da-DK" dirty="0"/>
              <a:t>Uddannelse og superbruger-uddannelse i SØM</a:t>
            </a:r>
            <a:br>
              <a:rPr lang="da-DK" dirty="0"/>
            </a:br>
            <a:r>
              <a:rPr lang="da-DK" dirty="0"/>
              <a:t>Leverandør: VIVE/Incentive</a:t>
            </a:r>
          </a:p>
          <a:p>
            <a:pPr lvl="0"/>
            <a:r>
              <a:rPr lang="da-DK" dirty="0"/>
              <a:t>SØM-brugerkonference den 8. oktober 2019</a:t>
            </a:r>
          </a:p>
          <a:p>
            <a:pPr lvl="0"/>
            <a:r>
              <a:rPr lang="da-DK" dirty="0"/>
              <a:t>Rådgivningsteam, som kommunerne kan søge om at få lokal hjælp </a:t>
            </a:r>
            <a:r>
              <a:rPr lang="da-DK"/>
              <a:t>til SØM-beregninger</a:t>
            </a:r>
            <a:br>
              <a:rPr lang="da-DK" dirty="0"/>
            </a:br>
            <a:r>
              <a:rPr lang="da-DK" dirty="0"/>
              <a:t>Leverandør: Rambøll i samarbejde med Socialstyrelsen</a:t>
            </a:r>
            <a:br>
              <a:rPr lang="da-DK" dirty="0"/>
            </a:br>
            <a:r>
              <a:rPr lang="da-DK" dirty="0"/>
              <a:t>(Første ansøgningsrunde ultimo august 2019)</a:t>
            </a:r>
          </a:p>
          <a:p>
            <a:pPr lvl="0"/>
            <a:r>
              <a:rPr lang="da-DK" dirty="0"/>
              <a:t>SØM-support i Socialstyrelsen til besvarelse af tekniske spørgsmål fra brugerne</a:t>
            </a:r>
          </a:p>
        </p:txBody>
      </p:sp>
      <p:sp>
        <p:nvSpPr>
          <p:cNvPr id="4" name="Pladsholder til dato 3"/>
          <p:cNvSpPr>
            <a:spLocks noGrp="1"/>
          </p:cNvSpPr>
          <p:nvPr>
            <p:ph type="dt" sz="half" idx="10"/>
          </p:nvPr>
        </p:nvSpPr>
        <p:spPr/>
        <p:txBody>
          <a:bodyPr/>
          <a:lstStyle/>
          <a:p>
            <a:fld id="{B36EC604-0EFB-4BFA-8773-42C66291CD18}" type="datetime2">
              <a:rPr lang="da-DK" smtClean="0"/>
              <a:t>16. november 2019</a:t>
            </a:fld>
            <a:endParaRPr lang="da-DK" dirty="0"/>
          </a:p>
        </p:txBody>
      </p:sp>
      <p:sp>
        <p:nvSpPr>
          <p:cNvPr id="5" name="Pladsholder til sidefod 4"/>
          <p:cNvSpPr>
            <a:spLocks noGrp="1"/>
          </p:cNvSpPr>
          <p:nvPr>
            <p:ph type="ftr" sz="quarter" idx="11"/>
          </p:nvPr>
        </p:nvSpPr>
        <p:spPr/>
        <p:txBody>
          <a:bodyPr/>
          <a:lstStyle/>
          <a:p>
            <a:r>
              <a:rPr lang="da-DK"/>
              <a:t>Status på SØM</a:t>
            </a:r>
            <a:endParaRPr lang="da-DK" dirty="0"/>
          </a:p>
        </p:txBody>
      </p:sp>
      <p:sp>
        <p:nvSpPr>
          <p:cNvPr id="6" name="Pladsholder til diasnummer 5"/>
          <p:cNvSpPr>
            <a:spLocks noGrp="1"/>
          </p:cNvSpPr>
          <p:nvPr>
            <p:ph type="sldNum" sz="quarter" idx="12"/>
          </p:nvPr>
        </p:nvSpPr>
        <p:spPr/>
        <p:txBody>
          <a:bodyPr/>
          <a:lstStyle/>
          <a:p>
            <a:fld id="{1C4DB2EE-0873-4EBD-BD17-6A767A2B9A33}" type="slidenum">
              <a:rPr lang="da-DK" smtClean="0"/>
              <a:pPr/>
              <a:t>20</a:t>
            </a:fld>
            <a:endParaRPr lang="da-DK" dirty="0"/>
          </a:p>
        </p:txBody>
      </p:sp>
    </p:spTree>
    <p:extLst>
      <p:ext uri="{BB962C8B-B14F-4D97-AF65-F5344CB8AC3E}">
        <p14:creationId xmlns:p14="http://schemas.microsoft.com/office/powerpoint/2010/main" val="2827705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SØMs udvikling</a:t>
            </a:r>
          </a:p>
        </p:txBody>
      </p:sp>
      <p:sp>
        <p:nvSpPr>
          <p:cNvPr id="3" name="Pladsholder til indhold 2"/>
          <p:cNvSpPr>
            <a:spLocks noGrp="1"/>
          </p:cNvSpPr>
          <p:nvPr>
            <p:ph idx="1"/>
          </p:nvPr>
        </p:nvSpPr>
        <p:spPr/>
        <p:txBody>
          <a:bodyPr>
            <a:normAutofit/>
          </a:bodyPr>
          <a:lstStyle/>
          <a:p>
            <a:pPr lvl="0"/>
            <a:r>
              <a:rPr lang="da-DK" dirty="0"/>
              <a:t>Flere målgrupper, underopdeling af målgrupper og nye succesmål</a:t>
            </a:r>
            <a:br>
              <a:rPr lang="da-DK" dirty="0"/>
            </a:br>
            <a:r>
              <a:rPr lang="da-DK" dirty="0"/>
              <a:t>Leverandør: VIVE i samarbejde med Socialstyrelsen</a:t>
            </a:r>
            <a:br>
              <a:rPr lang="da-DK" dirty="0"/>
            </a:br>
            <a:r>
              <a:rPr lang="da-DK" dirty="0"/>
              <a:t>Forventet offentliggørelse: Primo 2020</a:t>
            </a:r>
          </a:p>
          <a:p>
            <a:pPr marL="0" lvl="0" indent="0">
              <a:buNone/>
            </a:pPr>
            <a:endParaRPr lang="da-DK" dirty="0"/>
          </a:p>
          <a:p>
            <a:pPr lvl="0"/>
            <a:r>
              <a:rPr lang="da-DK" dirty="0"/>
              <a:t>Udvidelse af SØMs vidensdatabase med mere viden om sociale indsatser fra effektstudier</a:t>
            </a:r>
            <a:br>
              <a:rPr lang="da-DK" dirty="0"/>
            </a:br>
            <a:r>
              <a:rPr lang="da-DK" dirty="0"/>
              <a:t>Leverandør: VIVE i samarbejde med Socialstyrelsen</a:t>
            </a:r>
            <a:br>
              <a:rPr lang="da-DK" dirty="0"/>
            </a:br>
            <a:r>
              <a:rPr lang="da-DK" dirty="0"/>
              <a:t>Forventet offentliggørelse: Primo 2020</a:t>
            </a:r>
          </a:p>
          <a:p>
            <a:endParaRPr lang="da-DK" dirty="0"/>
          </a:p>
          <a:p>
            <a:r>
              <a:rPr lang="da-DK" dirty="0"/>
              <a:t>Erfaringsdatabase, hvor kommunerne kan </a:t>
            </a:r>
            <a:r>
              <a:rPr lang="da-DK" dirty="0" err="1"/>
              <a:t>vidensdele</a:t>
            </a:r>
            <a:r>
              <a:rPr lang="da-DK" dirty="0"/>
              <a:t> </a:t>
            </a:r>
            <a:br>
              <a:rPr lang="da-DK" dirty="0"/>
            </a:br>
            <a:r>
              <a:rPr lang="da-DK" dirty="0"/>
              <a:t>Forventet offentliggørelse: Ultimo 2019</a:t>
            </a:r>
          </a:p>
        </p:txBody>
      </p:sp>
      <p:sp>
        <p:nvSpPr>
          <p:cNvPr id="4" name="Pladsholder til dato 3"/>
          <p:cNvSpPr>
            <a:spLocks noGrp="1"/>
          </p:cNvSpPr>
          <p:nvPr>
            <p:ph type="dt" sz="half" idx="10"/>
          </p:nvPr>
        </p:nvSpPr>
        <p:spPr/>
        <p:txBody>
          <a:bodyPr/>
          <a:lstStyle/>
          <a:p>
            <a:fld id="{8CDC9997-BCE9-489C-B4EC-6BF666088522}" type="datetime2">
              <a:rPr lang="da-DK" smtClean="0"/>
              <a:t>16. november 2019</a:t>
            </a:fld>
            <a:endParaRPr lang="da-DK" dirty="0"/>
          </a:p>
        </p:txBody>
      </p:sp>
      <p:sp>
        <p:nvSpPr>
          <p:cNvPr id="5" name="Pladsholder til sidefod 4"/>
          <p:cNvSpPr>
            <a:spLocks noGrp="1"/>
          </p:cNvSpPr>
          <p:nvPr>
            <p:ph type="ftr" sz="quarter" idx="11"/>
          </p:nvPr>
        </p:nvSpPr>
        <p:spPr/>
        <p:txBody>
          <a:bodyPr/>
          <a:lstStyle/>
          <a:p>
            <a:r>
              <a:rPr lang="da-DK" dirty="0"/>
              <a:t>Status på SØM</a:t>
            </a:r>
          </a:p>
        </p:txBody>
      </p:sp>
      <p:sp>
        <p:nvSpPr>
          <p:cNvPr id="6" name="Pladsholder til diasnummer 5"/>
          <p:cNvSpPr>
            <a:spLocks noGrp="1"/>
          </p:cNvSpPr>
          <p:nvPr>
            <p:ph type="sldNum" sz="quarter" idx="12"/>
          </p:nvPr>
        </p:nvSpPr>
        <p:spPr/>
        <p:txBody>
          <a:bodyPr/>
          <a:lstStyle/>
          <a:p>
            <a:fld id="{1C4DB2EE-0873-4EBD-BD17-6A767A2B9A33}" type="slidenum">
              <a:rPr lang="da-DK" smtClean="0"/>
              <a:pPr/>
              <a:t>21</a:t>
            </a:fld>
            <a:endParaRPr lang="da-DK" dirty="0"/>
          </a:p>
        </p:txBody>
      </p:sp>
    </p:spTree>
    <p:extLst>
      <p:ext uri="{BB962C8B-B14F-4D97-AF65-F5344CB8AC3E}">
        <p14:creationId xmlns:p14="http://schemas.microsoft.com/office/powerpoint/2010/main" val="330084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da-DK" dirty="0"/>
              <a:t>Beregningseksempel</a:t>
            </a:r>
            <a:br>
              <a:rPr lang="da-DK" dirty="0"/>
            </a:br>
            <a:r>
              <a:rPr lang="da-DK" dirty="0"/>
              <a:t>KEEP</a:t>
            </a:r>
            <a:br>
              <a:rPr lang="da-DK" dirty="0"/>
            </a:br>
            <a:r>
              <a:rPr lang="da-DK" sz="2000" dirty="0"/>
              <a:t>Kort fortalt</a:t>
            </a:r>
          </a:p>
        </p:txBody>
      </p:sp>
      <p:sp>
        <p:nvSpPr>
          <p:cNvPr id="8" name="Pladsholder til tekst 7"/>
          <p:cNvSpPr>
            <a:spLocks noGrp="1"/>
          </p:cNvSpPr>
          <p:nvPr>
            <p:ph type="body" sz="quarter" idx="14"/>
          </p:nvPr>
        </p:nvSpPr>
        <p:spPr/>
        <p:txBody>
          <a:bodyPr>
            <a:normAutofit fontScale="25000" lnSpcReduction="20000"/>
          </a:bodyPr>
          <a:lstStyle/>
          <a:p>
            <a:endParaRPr lang="da-DK"/>
          </a:p>
        </p:txBody>
      </p:sp>
      <p:sp>
        <p:nvSpPr>
          <p:cNvPr id="7" name="Pladsholder til tekst 6"/>
          <p:cNvSpPr>
            <a:spLocks noGrp="1"/>
          </p:cNvSpPr>
          <p:nvPr>
            <p:ph type="body" sz="quarter" idx="13"/>
          </p:nvPr>
        </p:nvSpPr>
        <p:spPr/>
        <p:txBody>
          <a:bodyPr>
            <a:normAutofit fontScale="25000" lnSpcReduction="20000"/>
          </a:bodyPr>
          <a:lstStyle/>
          <a:p>
            <a:endParaRPr lang="da-DK"/>
          </a:p>
        </p:txBody>
      </p:sp>
      <p:sp>
        <p:nvSpPr>
          <p:cNvPr id="3" name="Undertitel 2"/>
          <p:cNvSpPr>
            <a:spLocks noGrp="1"/>
          </p:cNvSpPr>
          <p:nvPr>
            <p:ph type="body" sz="quarter" idx="11"/>
          </p:nvPr>
        </p:nvSpPr>
        <p:spPr/>
        <p:txBody>
          <a:bodyPr>
            <a:noAutofit/>
          </a:bodyPr>
          <a:lstStyle/>
          <a:p>
            <a:r>
              <a:rPr lang="da-DK" dirty="0">
                <a:solidFill>
                  <a:srgbClr val="C00000"/>
                </a:solidFill>
                <a:latin typeface="Arial" panose="020B0604020202020204" pitchFamily="34" charset="0"/>
                <a:cs typeface="Arial" panose="020B0604020202020204" pitchFamily="34" charset="0"/>
              </a:rPr>
              <a:t>SØM-beregningseksempel af KEEP</a:t>
            </a:r>
            <a:br>
              <a:rPr lang="da-DK" dirty="0">
                <a:solidFill>
                  <a:srgbClr val="C00000"/>
                </a:solidFill>
                <a:latin typeface="Arial" panose="020B0604020202020204" pitchFamily="34" charset="0"/>
                <a:cs typeface="Arial" panose="020B0604020202020204" pitchFamily="34" charset="0"/>
              </a:rPr>
            </a:br>
            <a:r>
              <a:rPr lang="da-DK" sz="1800" dirty="0">
                <a:solidFill>
                  <a:srgbClr val="C00000"/>
                </a:solidFill>
                <a:latin typeface="Arial" panose="020B0604020202020204" pitchFamily="34" charset="0"/>
                <a:cs typeface="Arial" panose="020B0604020202020204" pitchFamily="34" charset="0"/>
              </a:rPr>
              <a:t>Kort fortalt</a:t>
            </a:r>
            <a:endParaRPr lang="da-DK" sz="1800" dirty="0"/>
          </a:p>
        </p:txBody>
      </p:sp>
      <p:sp>
        <p:nvSpPr>
          <p:cNvPr id="9" name="Pladsholder til tekst 8"/>
          <p:cNvSpPr>
            <a:spLocks noGrp="1"/>
          </p:cNvSpPr>
          <p:nvPr>
            <p:ph type="body" sz="quarter" idx="16"/>
          </p:nvPr>
        </p:nvSpPr>
        <p:spPr/>
        <p:txBody>
          <a:bodyPr>
            <a:normAutofit fontScale="25000" lnSpcReduction="20000"/>
          </a:bodyPr>
          <a:lstStyle/>
          <a:p>
            <a:endParaRPr lang="da-DK"/>
          </a:p>
        </p:txBody>
      </p:sp>
    </p:spTree>
    <p:extLst>
      <p:ext uri="{BB962C8B-B14F-4D97-AF65-F5344CB8AC3E}">
        <p14:creationId xmlns:p14="http://schemas.microsoft.com/office/powerpoint/2010/main" val="3066606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 Text Placeholder 157"/>
          <p:cNvSpPr txBox="1">
            <a:spLocks/>
          </p:cNvSpPr>
          <p:nvPr/>
        </p:nvSpPr>
        <p:spPr bwMode="gray">
          <a:xfrm>
            <a:off x="2696565" y="1928158"/>
            <a:ext cx="1125469" cy="123129"/>
          </a:xfrm>
          <a:prstGeom prst="rect">
            <a:avLst/>
          </a:prstGeom>
        </p:spPr>
        <p:txBody>
          <a:bodyPr wrap="square" lIns="0" tIns="0" rIns="0" bIns="0" anchor="b"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da-DK" sz="800" dirty="0">
              <a:solidFill>
                <a:srgbClr val="323435"/>
              </a:solidFill>
            </a:endParaRPr>
          </a:p>
        </p:txBody>
      </p:sp>
      <p:sp>
        <p:nvSpPr>
          <p:cNvPr id="28" name="PE Text Placeholder 157"/>
          <p:cNvSpPr txBox="1">
            <a:spLocks/>
          </p:cNvSpPr>
          <p:nvPr/>
        </p:nvSpPr>
        <p:spPr bwMode="gray">
          <a:xfrm>
            <a:off x="543098" y="4817091"/>
            <a:ext cx="8061349" cy="1687366"/>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da-DK" sz="800" dirty="0"/>
          </a:p>
        </p:txBody>
      </p:sp>
      <p:sp>
        <p:nvSpPr>
          <p:cNvPr id="29" name="PE Text Placeholder 145"/>
          <p:cNvSpPr txBox="1">
            <a:spLocks/>
          </p:cNvSpPr>
          <p:nvPr/>
        </p:nvSpPr>
        <p:spPr bwMode="gray">
          <a:xfrm>
            <a:off x="4050010" y="4755807"/>
            <a:ext cx="990810" cy="257369"/>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Deltagerne</a:t>
            </a:r>
          </a:p>
        </p:txBody>
      </p:sp>
      <p:sp>
        <p:nvSpPr>
          <p:cNvPr id="30" name="PE Text Placeholder 145"/>
          <p:cNvSpPr txBox="1">
            <a:spLocks/>
          </p:cNvSpPr>
          <p:nvPr/>
        </p:nvSpPr>
        <p:spPr bwMode="gray">
          <a:xfrm>
            <a:off x="543098" y="4179559"/>
            <a:ext cx="8061350" cy="504056"/>
          </a:xfrm>
          <a:prstGeom prst="rect">
            <a:avLst/>
          </a:prstGeom>
          <a:solidFill>
            <a:schemeClr val="bg1">
              <a:lumMod val="95000"/>
            </a:schemeClr>
          </a:solidFill>
          <a:ln>
            <a:noFill/>
          </a:ln>
        </p:spPr>
        <p:txBody>
          <a:bodyPr vert="horz" wrap="square" lIns="108000" tIns="108000" rIns="108000" bIns="108000" rtlCol="0" anchor="ctr"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i="0" dirty="0">
                <a:solidFill>
                  <a:srgbClr val="7090AD"/>
                </a:solidFill>
                <a:latin typeface="Century Gothic" panose="020B0502020202020204" pitchFamily="34" charset="0"/>
              </a:rPr>
              <a:t>MÅLGRUPPE</a:t>
            </a:r>
          </a:p>
          <a:p>
            <a:r>
              <a:rPr lang="da-DK" sz="1000" i="0" dirty="0">
                <a:solidFill>
                  <a:srgbClr val="7090AD"/>
                </a:solidFill>
                <a:latin typeface="Century Gothic" panose="020B0502020202020204" pitchFamily="34" charset="0"/>
              </a:rPr>
              <a:t>Pleje- og netværksfamilier med plejebørn i alderen 4-12 år.</a:t>
            </a:r>
          </a:p>
        </p:txBody>
      </p:sp>
      <p:sp>
        <p:nvSpPr>
          <p:cNvPr id="47" name="PE Text Placeholder 145">
            <a:extLst>
              <a:ext uri="{FF2B5EF4-FFF2-40B4-BE49-F238E27FC236}">
                <a16:creationId xmlns:a16="http://schemas.microsoft.com/office/drawing/2014/main" id="{442EB007-C55A-4913-AE98-75F10197A8E2}"/>
              </a:ext>
            </a:extLst>
          </p:cNvPr>
          <p:cNvSpPr txBox="1">
            <a:spLocks/>
          </p:cNvSpPr>
          <p:nvPr/>
        </p:nvSpPr>
        <p:spPr bwMode="gray">
          <a:xfrm>
            <a:off x="543098" y="435615"/>
            <a:ext cx="8061350" cy="433575"/>
          </a:xfrm>
          <a:prstGeom prst="rect">
            <a:avLst/>
          </a:prstGeom>
          <a:solidFill>
            <a:srgbClr val="AF292E"/>
          </a:solidFill>
          <a:ln>
            <a:noFill/>
          </a:ln>
        </p:spPr>
        <p:txBody>
          <a:bodyPr vert="horz" wrap="square" lIns="108011" tIns="108011" rIns="108011" bIns="108011" rtlCol="0" anchor="b" anchorCtr="0">
            <a:sp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da-DK" i="0" dirty="0">
                <a:solidFill>
                  <a:schemeClr val="bg1"/>
                </a:solidFill>
                <a:latin typeface="Century Gothic" panose="020B0502020202020204" pitchFamily="34" charset="0"/>
              </a:rPr>
              <a:t>OM INDSATSEN KEEP</a:t>
            </a:r>
          </a:p>
        </p:txBody>
      </p:sp>
      <p:sp>
        <p:nvSpPr>
          <p:cNvPr id="48" name="PE Text Placeholder 157"/>
          <p:cNvSpPr txBox="1">
            <a:spLocks/>
          </p:cNvSpPr>
          <p:nvPr/>
        </p:nvSpPr>
        <p:spPr bwMode="gray">
          <a:xfrm>
            <a:off x="543099" y="1989722"/>
            <a:ext cx="3956892" cy="2062751"/>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50" name="PE Text Placeholder 157"/>
          <p:cNvSpPr txBox="1">
            <a:spLocks/>
          </p:cNvSpPr>
          <p:nvPr/>
        </p:nvSpPr>
        <p:spPr bwMode="gray">
          <a:xfrm>
            <a:off x="4644008" y="1989722"/>
            <a:ext cx="3960439" cy="2062751"/>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51" name="PE Text Placeholder 145"/>
          <p:cNvSpPr txBox="1">
            <a:spLocks/>
          </p:cNvSpPr>
          <p:nvPr/>
        </p:nvSpPr>
        <p:spPr bwMode="gray">
          <a:xfrm>
            <a:off x="1740753" y="1916832"/>
            <a:ext cx="1607111" cy="257369"/>
          </a:xfrm>
          <a:prstGeom prst="rect">
            <a:avLst/>
          </a:prstGeom>
          <a:solidFill>
            <a:schemeClr val="bg1"/>
          </a:solid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Indhold af forløb</a:t>
            </a:r>
          </a:p>
        </p:txBody>
      </p:sp>
      <p:sp>
        <p:nvSpPr>
          <p:cNvPr id="53" name="PE Text Placeholder 145"/>
          <p:cNvSpPr txBox="1">
            <a:spLocks/>
          </p:cNvSpPr>
          <p:nvPr/>
        </p:nvSpPr>
        <p:spPr bwMode="gray">
          <a:xfrm>
            <a:off x="6012160" y="1916832"/>
            <a:ext cx="1046777" cy="257369"/>
          </a:xfrm>
          <a:prstGeom prst="rect">
            <a:avLst/>
          </a:prstGeom>
          <a:solidFill>
            <a:schemeClr val="bg1"/>
          </a:solid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Effektmål</a:t>
            </a:r>
          </a:p>
        </p:txBody>
      </p:sp>
      <p:sp>
        <p:nvSpPr>
          <p:cNvPr id="68" name="PE Text Placeholder 182"/>
          <p:cNvSpPr txBox="1">
            <a:spLocks/>
          </p:cNvSpPr>
          <p:nvPr/>
        </p:nvSpPr>
        <p:spPr bwMode="gray">
          <a:xfrm>
            <a:off x="611560" y="2161109"/>
            <a:ext cx="3744415" cy="200054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I et KEEP-kursusforløb deltager grupper på op til seks plejefamilier. De deltagende pleje- og netværks forældre mødes en gang om ugen i 16 uger, svarende til 16 sessioner af halvanden time. </a:t>
            </a:r>
          </a:p>
          <a:p>
            <a:pPr marL="0" indent="0">
              <a:buNone/>
            </a:pPr>
            <a:endParaRPr lang="da-DK" sz="1000" dirty="0">
              <a:solidFill>
                <a:srgbClr val="7090AD"/>
              </a:solidFill>
              <a:latin typeface="Century Gothic" panose="020B0502020202020204" pitchFamily="34" charset="0"/>
            </a:endParaRPr>
          </a:p>
          <a:p>
            <a:pPr marL="0" indent="0">
              <a:buNone/>
            </a:pPr>
            <a:r>
              <a:rPr lang="da-DK" sz="1000" dirty="0">
                <a:solidFill>
                  <a:srgbClr val="7090AD"/>
                </a:solidFill>
                <a:latin typeface="Century Gothic" panose="020B0502020202020204" pitchFamily="34" charset="0"/>
              </a:rPr>
              <a:t>Under forløbet er der fokus på aktive læringsmetoder som rollespil og videooptagelser, og deltagerne understøttes i, at omsætte teorien til praksis, ved at løse hjemmeopgaver fra gang til gang.</a:t>
            </a:r>
          </a:p>
          <a:p>
            <a:pPr marL="0" indent="0">
              <a:buNone/>
            </a:pPr>
            <a:endParaRPr lang="da-DK" sz="1000" dirty="0">
              <a:solidFill>
                <a:srgbClr val="7090AD"/>
              </a:solidFill>
              <a:latin typeface="Century Gothic" panose="020B0502020202020204" pitchFamily="34" charset="0"/>
            </a:endParaRPr>
          </a:p>
          <a:p>
            <a:pPr marL="0" indent="0">
              <a:buNone/>
            </a:pPr>
            <a:endParaRPr lang="da-DK" sz="1000" dirty="0">
              <a:solidFill>
                <a:srgbClr val="7090AD"/>
              </a:solidFill>
              <a:latin typeface="Century Gothic" panose="020B0502020202020204" pitchFamily="34" charset="0"/>
            </a:endParaRPr>
          </a:p>
          <a:p>
            <a:pPr marL="0" indent="0">
              <a:buNone/>
            </a:pPr>
            <a:endParaRPr lang="da-DK" sz="1000" dirty="0">
              <a:solidFill>
                <a:srgbClr val="7090AD"/>
              </a:solidFill>
              <a:latin typeface="Century Gothic" panose="020B0502020202020204" pitchFamily="34" charset="0"/>
            </a:endParaRPr>
          </a:p>
        </p:txBody>
      </p:sp>
      <p:sp>
        <p:nvSpPr>
          <p:cNvPr id="69" name="PE Text Placeholder 182"/>
          <p:cNvSpPr txBox="1">
            <a:spLocks/>
          </p:cNvSpPr>
          <p:nvPr/>
        </p:nvSpPr>
        <p:spPr bwMode="gray">
          <a:xfrm>
            <a:off x="4716016" y="2156367"/>
            <a:ext cx="3672407" cy="150810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Målet med indsatsen er, at give pleje- og netværksforældre redskaber til at håndtere deres plejebørns eventuelle udfordrende følelsesmæssige og adfærdsmæssige problemer på en hensigtsmæssig måde.  </a:t>
            </a:r>
          </a:p>
          <a:p>
            <a:pPr marL="0" indent="0">
              <a:buNone/>
            </a:pPr>
            <a:endParaRPr lang="da-DK" sz="1000" dirty="0">
              <a:solidFill>
                <a:srgbClr val="7090AD"/>
              </a:solidFill>
              <a:latin typeface="Century Gothic" panose="020B0502020202020204" pitchFamily="34" charset="0"/>
            </a:endParaRPr>
          </a:p>
          <a:p>
            <a:pPr marL="0" indent="0">
              <a:buNone/>
            </a:pPr>
            <a:r>
              <a:rPr lang="da-DK" sz="1000" dirty="0">
                <a:solidFill>
                  <a:srgbClr val="7090AD"/>
                </a:solidFill>
                <a:latin typeface="Century Gothic" panose="020B0502020202020204" pitchFamily="34" charset="0"/>
              </a:rPr>
              <a:t>Redskaberne skal medvirke til at:</a:t>
            </a:r>
          </a:p>
          <a:p>
            <a:pPr>
              <a:buClr>
                <a:srgbClr val="7090AD"/>
              </a:buClr>
              <a:buFontTx/>
              <a:buChar char="-"/>
            </a:pPr>
            <a:r>
              <a:rPr lang="da-DK" sz="1000" dirty="0">
                <a:solidFill>
                  <a:srgbClr val="7090AD"/>
                </a:solidFill>
                <a:latin typeface="Century Gothic" panose="020B0502020202020204" pitchFamily="34" charset="0"/>
              </a:rPr>
              <a:t>forebygge ikke-planlagte sammenbrud i anbringelsen.</a:t>
            </a:r>
          </a:p>
          <a:p>
            <a:pPr>
              <a:buClr>
                <a:srgbClr val="7090AD"/>
              </a:buClr>
              <a:buFontTx/>
              <a:buChar char="-"/>
            </a:pPr>
            <a:r>
              <a:rPr lang="da-DK" sz="1000" dirty="0">
                <a:solidFill>
                  <a:srgbClr val="7090AD"/>
                </a:solidFill>
                <a:latin typeface="Century Gothic" panose="020B0502020202020204" pitchFamily="34" charset="0"/>
              </a:rPr>
              <a:t>sikre plejeforældrenes fortsatte motivation for plejefamilieopgaven.</a:t>
            </a:r>
          </a:p>
        </p:txBody>
      </p:sp>
      <p:graphicFrame>
        <p:nvGraphicFramePr>
          <p:cNvPr id="67" name="Diagram 66"/>
          <p:cNvGraphicFramePr>
            <a:graphicFrameLocks/>
          </p:cNvGraphicFramePr>
          <p:nvPr>
            <p:extLst>
              <p:ext uri="{D42A27DB-BD31-4B8C-83A1-F6EECF244321}">
                <p14:modId xmlns:p14="http://schemas.microsoft.com/office/powerpoint/2010/main" val="1440790392"/>
              </p:ext>
            </p:extLst>
          </p:nvPr>
        </p:nvGraphicFramePr>
        <p:xfrm>
          <a:off x="5987427" y="5313708"/>
          <a:ext cx="1325098" cy="1134995"/>
        </p:xfrm>
        <a:graphic>
          <a:graphicData uri="http://schemas.openxmlformats.org/drawingml/2006/chart">
            <c:chart xmlns:c="http://schemas.openxmlformats.org/drawingml/2006/chart" xmlns:r="http://schemas.openxmlformats.org/officeDocument/2006/relationships" r:id="rId3"/>
          </a:graphicData>
        </a:graphic>
      </p:graphicFrame>
      <p:grpSp>
        <p:nvGrpSpPr>
          <p:cNvPr id="70" name="Group 76"/>
          <p:cNvGrpSpPr/>
          <p:nvPr/>
        </p:nvGrpSpPr>
        <p:grpSpPr>
          <a:xfrm>
            <a:off x="7092280" y="5502156"/>
            <a:ext cx="1262083" cy="246221"/>
            <a:chOff x="3784276" y="7887308"/>
            <a:chExt cx="1414952" cy="276062"/>
          </a:xfrm>
        </p:grpSpPr>
        <p:sp>
          <p:nvSpPr>
            <p:cNvPr id="71" name="PE Text Placeholder 159"/>
            <p:cNvSpPr txBox="1">
              <a:spLocks/>
            </p:cNvSpPr>
            <p:nvPr/>
          </p:nvSpPr>
          <p:spPr bwMode="gray">
            <a:xfrm>
              <a:off x="4047294" y="7887308"/>
              <a:ext cx="1151934" cy="276062"/>
            </a:xfrm>
            <a:prstGeom prst="rect">
              <a:avLst/>
            </a:prstGeom>
          </p:spPr>
          <p:txBody>
            <a:bodyPr wrap="square" lIns="0" tIns="0" rIns="0" bIns="0" anchor="b"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Tx/>
                <a:buNone/>
              </a:pPr>
              <a:r>
                <a:rPr lang="da-DK" sz="800" dirty="0">
                  <a:solidFill>
                    <a:srgbClr val="7090AD"/>
                  </a:solidFill>
                  <a:latin typeface="Century Gothic" panose="020B0502020202020204" pitchFamily="34" charset="0"/>
                </a:rPr>
                <a:t>82 % almindelige plejefamilier</a:t>
              </a:r>
              <a:endParaRPr lang="en-GB" sz="800" dirty="0">
                <a:solidFill>
                  <a:srgbClr val="7090AD"/>
                </a:solidFill>
                <a:latin typeface="Century Gothic" panose="020B0502020202020204" pitchFamily="34" charset="0"/>
              </a:endParaRPr>
            </a:p>
          </p:txBody>
        </p:sp>
        <p:cxnSp>
          <p:nvCxnSpPr>
            <p:cNvPr id="72" name="PE Straight Connector 436"/>
            <p:cNvCxnSpPr/>
            <p:nvPr/>
          </p:nvCxnSpPr>
          <p:spPr bwMode="gray">
            <a:xfrm flipH="1">
              <a:off x="3784276" y="8013918"/>
              <a:ext cx="122558"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grpSp>
      <p:grpSp>
        <p:nvGrpSpPr>
          <p:cNvPr id="73" name="Group 96"/>
          <p:cNvGrpSpPr/>
          <p:nvPr/>
        </p:nvGrpSpPr>
        <p:grpSpPr>
          <a:xfrm>
            <a:off x="5220072" y="5070111"/>
            <a:ext cx="1499781" cy="303100"/>
            <a:chOff x="1772552" y="8112786"/>
            <a:chExt cx="1426001" cy="339834"/>
          </a:xfrm>
        </p:grpSpPr>
        <p:sp>
          <p:nvSpPr>
            <p:cNvPr id="74" name="PE Text Placeholder 159"/>
            <p:cNvSpPr txBox="1">
              <a:spLocks/>
            </p:cNvSpPr>
            <p:nvPr/>
          </p:nvSpPr>
          <p:spPr bwMode="gray">
            <a:xfrm>
              <a:off x="1772552" y="8112786"/>
              <a:ext cx="1426001" cy="138031"/>
            </a:xfrm>
            <a:prstGeom prst="rect">
              <a:avLst/>
            </a:prstGeom>
          </p:spPr>
          <p:txBody>
            <a:bodyPr wrap="square" lIns="0" tIns="0" rIns="0" bIns="0" anchor="b"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Tx/>
                <a:buNone/>
              </a:pPr>
              <a:r>
                <a:rPr lang="da-DK" sz="800" dirty="0">
                  <a:solidFill>
                    <a:srgbClr val="7090AD"/>
                  </a:solidFill>
                  <a:latin typeface="Century Gothic" panose="020B0502020202020204" pitchFamily="34" charset="0"/>
                </a:rPr>
                <a:t>4 % netværksplejefamilier</a:t>
              </a:r>
              <a:endParaRPr lang="en-GB" sz="800" dirty="0">
                <a:solidFill>
                  <a:srgbClr val="7090AD"/>
                </a:solidFill>
                <a:latin typeface="Century Gothic" panose="020B0502020202020204" pitchFamily="34" charset="0"/>
              </a:endParaRPr>
            </a:p>
          </p:txBody>
        </p:sp>
        <p:cxnSp>
          <p:nvCxnSpPr>
            <p:cNvPr id="75" name="PE Straight Connector 436"/>
            <p:cNvCxnSpPr/>
            <p:nvPr/>
          </p:nvCxnSpPr>
          <p:spPr bwMode="gray">
            <a:xfrm>
              <a:off x="3004934" y="8343696"/>
              <a:ext cx="0" cy="108924"/>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grpSp>
      <p:grpSp>
        <p:nvGrpSpPr>
          <p:cNvPr id="76" name="Group 70"/>
          <p:cNvGrpSpPr/>
          <p:nvPr/>
        </p:nvGrpSpPr>
        <p:grpSpPr>
          <a:xfrm>
            <a:off x="5148064" y="5543967"/>
            <a:ext cx="1069922" cy="246221"/>
            <a:chOff x="745283" y="9139103"/>
            <a:chExt cx="1199515" cy="276063"/>
          </a:xfrm>
        </p:grpSpPr>
        <p:sp>
          <p:nvSpPr>
            <p:cNvPr id="77" name="PE Text Placeholder 164"/>
            <p:cNvSpPr txBox="1">
              <a:spLocks/>
            </p:cNvSpPr>
            <p:nvPr/>
          </p:nvSpPr>
          <p:spPr bwMode="gray">
            <a:xfrm>
              <a:off x="745283" y="9139103"/>
              <a:ext cx="1199515" cy="27606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Tx/>
                <a:buNone/>
              </a:pPr>
              <a:r>
                <a:rPr lang="da-DK" sz="800" dirty="0">
                  <a:solidFill>
                    <a:srgbClr val="7090AD"/>
                  </a:solidFill>
                  <a:latin typeface="Century Gothic" panose="020B0502020202020204" pitchFamily="34" charset="0"/>
                </a:rPr>
                <a:t>13 % kommunale plejefamilier</a:t>
              </a:r>
              <a:endParaRPr lang="en-GB" sz="800" dirty="0">
                <a:solidFill>
                  <a:srgbClr val="7090AD"/>
                </a:solidFill>
                <a:latin typeface="Century Gothic" panose="020B0502020202020204" pitchFamily="34" charset="0"/>
              </a:endParaRPr>
            </a:p>
          </p:txBody>
        </p:sp>
        <p:cxnSp>
          <p:nvCxnSpPr>
            <p:cNvPr id="78" name="PE Straight Connector 441"/>
            <p:cNvCxnSpPr/>
            <p:nvPr/>
          </p:nvCxnSpPr>
          <p:spPr bwMode="gray">
            <a:xfrm>
              <a:off x="1741816" y="9219830"/>
              <a:ext cx="133685"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grpSp>
      <p:sp>
        <p:nvSpPr>
          <p:cNvPr id="79" name="PE Text Placeholder 182"/>
          <p:cNvSpPr txBox="1">
            <a:spLocks/>
          </p:cNvSpPr>
          <p:nvPr/>
        </p:nvSpPr>
        <p:spPr bwMode="gray">
          <a:xfrm>
            <a:off x="1458036" y="5105123"/>
            <a:ext cx="2358330" cy="60939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995607">
              <a:spcBef>
                <a:spcPts val="0"/>
              </a:spcBef>
              <a:buClrTx/>
              <a:buNone/>
            </a:pPr>
            <a:r>
              <a:rPr lang="da-DK" sz="800" dirty="0">
                <a:solidFill>
                  <a:srgbClr val="7090AD"/>
                </a:solidFill>
                <a:latin typeface="Century Gothic" panose="020B0502020202020204" pitchFamily="34" charset="0"/>
              </a:rPr>
              <a:t>Gennemsnitsalder for de børn og unge, hvis plejeforældre har deltaget i KEEP, er </a:t>
            </a:r>
          </a:p>
          <a:p>
            <a:pPr marL="0" indent="0" algn="ctr" defTabSz="995607">
              <a:spcBef>
                <a:spcPts val="0"/>
              </a:spcBef>
              <a:buClrTx/>
              <a:buNone/>
            </a:pPr>
            <a:r>
              <a:rPr lang="da-DK" sz="1400" dirty="0">
                <a:solidFill>
                  <a:srgbClr val="7090AD"/>
                </a:solidFill>
                <a:latin typeface="Century Gothic" panose="020B0502020202020204" pitchFamily="34" charset="0"/>
              </a:rPr>
              <a:t>ca. 9 år</a:t>
            </a:r>
          </a:p>
          <a:p>
            <a:pPr marL="0" indent="0">
              <a:buNone/>
            </a:pPr>
            <a:endParaRPr lang="da-DK" sz="800" dirty="0">
              <a:solidFill>
                <a:srgbClr val="7090AD"/>
              </a:solidFill>
              <a:latin typeface="Century Gothic" panose="020B0502020202020204" pitchFamily="34" charset="0"/>
            </a:endParaRPr>
          </a:p>
        </p:txBody>
      </p:sp>
      <p:sp>
        <p:nvSpPr>
          <p:cNvPr id="80" name="PE Text Placeholder 182">
            <a:extLst>
              <a:ext uri="{FF2B5EF4-FFF2-40B4-BE49-F238E27FC236}">
                <a16:creationId xmlns:a16="http://schemas.microsoft.com/office/drawing/2014/main" id="{6C4AAA02-64C9-4CE4-8415-0BF635347185}"/>
              </a:ext>
            </a:extLst>
          </p:cNvPr>
          <p:cNvSpPr txBox="1">
            <a:spLocks/>
          </p:cNvSpPr>
          <p:nvPr/>
        </p:nvSpPr>
        <p:spPr bwMode="gray">
          <a:xfrm>
            <a:off x="755576" y="6330207"/>
            <a:ext cx="1821984"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Oxford Research (2017) </a:t>
            </a:r>
          </a:p>
        </p:txBody>
      </p:sp>
      <p:pic>
        <p:nvPicPr>
          <p:cNvPr id="2" name="Billed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5285" y="5665122"/>
            <a:ext cx="814547" cy="520121"/>
          </a:xfrm>
          <a:prstGeom prst="rect">
            <a:avLst/>
          </a:prstGeom>
        </p:spPr>
      </p:pic>
      <p:sp>
        <p:nvSpPr>
          <p:cNvPr id="42" name="PE Text Placeholder 145"/>
          <p:cNvSpPr txBox="1">
            <a:spLocks/>
          </p:cNvSpPr>
          <p:nvPr/>
        </p:nvSpPr>
        <p:spPr bwMode="gray">
          <a:xfrm>
            <a:off x="539552" y="980728"/>
            <a:ext cx="8061350" cy="879596"/>
          </a:xfrm>
          <a:prstGeom prst="rect">
            <a:avLst/>
          </a:prstGeom>
          <a:solidFill>
            <a:schemeClr val="bg1">
              <a:lumMod val="95000"/>
            </a:schemeClr>
          </a:solidFill>
          <a:ln>
            <a:noFill/>
          </a:ln>
        </p:spPr>
        <p:txBody>
          <a:bodyPr vert="horz" wrap="square" lIns="108000" tIns="108000" rIns="108000" bIns="108000" rtlCol="0" anchor="ctr"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endParaRPr lang="da-DK" sz="1000" i="0" dirty="0">
              <a:solidFill>
                <a:srgbClr val="7090AD"/>
              </a:solidFill>
              <a:latin typeface="Century Gothic" panose="020B0502020202020204" pitchFamily="34" charset="0"/>
            </a:endParaRPr>
          </a:p>
        </p:txBody>
      </p:sp>
      <p:sp>
        <p:nvSpPr>
          <p:cNvPr id="43" name="PE Text Placeholder 145"/>
          <p:cNvSpPr txBox="1">
            <a:spLocks/>
          </p:cNvSpPr>
          <p:nvPr/>
        </p:nvSpPr>
        <p:spPr bwMode="gray">
          <a:xfrm>
            <a:off x="467544" y="980728"/>
            <a:ext cx="3804595" cy="226591"/>
          </a:xfrm>
          <a:prstGeom prst="rect">
            <a:avLst/>
          </a:prstGeom>
          <a:no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da-DK" sz="1000" b="1" i="0" dirty="0">
                <a:solidFill>
                  <a:srgbClr val="7090AD"/>
                </a:solidFill>
                <a:latin typeface="Century Gothic" panose="020B0502020202020204" pitchFamily="34" charset="0"/>
              </a:rPr>
              <a:t>KEEPING FOSTER PARENTS TRAINED AND SUPPORTED (KEEP)</a:t>
            </a:r>
          </a:p>
        </p:txBody>
      </p:sp>
      <p:sp>
        <p:nvSpPr>
          <p:cNvPr id="44" name="PE Text Placeholder 182"/>
          <p:cNvSpPr txBox="1">
            <a:spLocks/>
          </p:cNvSpPr>
          <p:nvPr/>
        </p:nvSpPr>
        <p:spPr bwMode="gray">
          <a:xfrm>
            <a:off x="611560" y="1196752"/>
            <a:ext cx="7920880" cy="46166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KEEP er et gruppebaseret forældretræningsprogram for pleje- og netværksfamilier med plejebørn, der i Danmark afprøves i to udgaver: KEEP BØRN for plejefamilier med børn i alderen 4-12 år, og KEEP TEENAGER for plejefamilier med børn i alderen 12-16 år. Denne eksempelberegning omhandler KEEP BØRN. </a:t>
            </a:r>
          </a:p>
        </p:txBody>
      </p:sp>
      <p:grpSp>
        <p:nvGrpSpPr>
          <p:cNvPr id="31" name="Group 96"/>
          <p:cNvGrpSpPr/>
          <p:nvPr/>
        </p:nvGrpSpPr>
        <p:grpSpPr>
          <a:xfrm>
            <a:off x="6660231" y="5077931"/>
            <a:ext cx="1512168" cy="295285"/>
            <a:chOff x="1760774" y="8112786"/>
            <a:chExt cx="1437779" cy="331072"/>
          </a:xfrm>
        </p:grpSpPr>
        <p:sp>
          <p:nvSpPr>
            <p:cNvPr id="32" name="PE Text Placeholder 159"/>
            <p:cNvSpPr txBox="1">
              <a:spLocks/>
            </p:cNvSpPr>
            <p:nvPr/>
          </p:nvSpPr>
          <p:spPr bwMode="gray">
            <a:xfrm>
              <a:off x="1772552" y="8112786"/>
              <a:ext cx="1426001" cy="138031"/>
            </a:xfrm>
            <a:prstGeom prst="rect">
              <a:avLst/>
            </a:prstGeom>
          </p:spPr>
          <p:txBody>
            <a:bodyPr wrap="square" lIns="0" tIns="0" rIns="0" bIns="0" anchor="b"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Tx/>
                <a:buNone/>
              </a:pPr>
              <a:r>
                <a:rPr lang="da-DK" sz="800" dirty="0">
                  <a:solidFill>
                    <a:srgbClr val="7090AD"/>
                  </a:solidFill>
                  <a:latin typeface="Century Gothic" panose="020B0502020202020204" pitchFamily="34" charset="0"/>
                </a:rPr>
                <a:t>1 % ukendt</a:t>
              </a:r>
              <a:endParaRPr lang="en-GB" sz="800" dirty="0">
                <a:solidFill>
                  <a:srgbClr val="7090AD"/>
                </a:solidFill>
                <a:latin typeface="Century Gothic" panose="020B0502020202020204" pitchFamily="34" charset="0"/>
              </a:endParaRPr>
            </a:p>
          </p:txBody>
        </p:sp>
        <p:cxnSp>
          <p:nvCxnSpPr>
            <p:cNvPr id="33" name="PE Straight Connector 436"/>
            <p:cNvCxnSpPr/>
            <p:nvPr/>
          </p:nvCxnSpPr>
          <p:spPr bwMode="gray">
            <a:xfrm>
              <a:off x="1760774" y="8334934"/>
              <a:ext cx="0" cy="108924"/>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38490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E Text Placeholder 145"/>
          <p:cNvSpPr txBox="1">
            <a:spLocks/>
          </p:cNvSpPr>
          <p:nvPr/>
        </p:nvSpPr>
        <p:spPr bwMode="gray">
          <a:xfrm>
            <a:off x="539552" y="4046350"/>
            <a:ext cx="8064896" cy="2478993"/>
          </a:xfrm>
          <a:prstGeom prst="rect">
            <a:avLst/>
          </a:prstGeom>
          <a:solidFill>
            <a:schemeClr val="bg1">
              <a:lumMod val="95000"/>
            </a:schemeClr>
          </a:solidFill>
          <a:ln>
            <a:noFill/>
          </a:ln>
        </p:spPr>
        <p:txBody>
          <a:bodyPr vert="horz" wrap="square" lIns="108000" tIns="108000" rIns="108000" bIns="108000" rtlCol="0" anchor="ctr"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endParaRPr lang="da-DK" sz="1000" b="1" i="0" dirty="0">
              <a:solidFill>
                <a:srgbClr val="7090AD"/>
              </a:solidFill>
              <a:latin typeface="Century Gothic" panose="020B0502020202020204" pitchFamily="34" charset="0"/>
            </a:endParaRPr>
          </a:p>
        </p:txBody>
      </p:sp>
      <p:sp>
        <p:nvSpPr>
          <p:cNvPr id="2" name="PE Text Placeholder 145">
            <a:extLst>
              <a:ext uri="{FF2B5EF4-FFF2-40B4-BE49-F238E27FC236}">
                <a16:creationId xmlns:a16="http://schemas.microsoft.com/office/drawing/2014/main" id="{442EB007-C55A-4913-AE98-75F10197A8E2}"/>
              </a:ext>
            </a:extLst>
          </p:cNvPr>
          <p:cNvSpPr txBox="1">
            <a:spLocks/>
          </p:cNvSpPr>
          <p:nvPr/>
        </p:nvSpPr>
        <p:spPr bwMode="gray">
          <a:xfrm>
            <a:off x="543098" y="435615"/>
            <a:ext cx="8061350" cy="433575"/>
          </a:xfrm>
          <a:prstGeom prst="rect">
            <a:avLst/>
          </a:prstGeom>
          <a:solidFill>
            <a:srgbClr val="AF292E"/>
          </a:solidFill>
          <a:ln>
            <a:noFill/>
          </a:ln>
        </p:spPr>
        <p:txBody>
          <a:bodyPr vert="horz" wrap="square" lIns="108011" tIns="108011" rIns="108011" bIns="108011" rtlCol="0" anchor="b" anchorCtr="0">
            <a:sp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da-DK" i="0" dirty="0">
                <a:solidFill>
                  <a:schemeClr val="bg1"/>
                </a:solidFill>
                <a:latin typeface="Century Gothic" panose="020B0502020202020204" pitchFamily="34" charset="0"/>
              </a:rPr>
              <a:t>HVORDAN KAN SØM ANVENDES FOR INDSATSEN KEEP?</a:t>
            </a:r>
          </a:p>
        </p:txBody>
      </p:sp>
      <p:sp>
        <p:nvSpPr>
          <p:cNvPr id="3" name="PE Text Placeholder 157"/>
          <p:cNvSpPr txBox="1">
            <a:spLocks/>
          </p:cNvSpPr>
          <p:nvPr/>
        </p:nvSpPr>
        <p:spPr bwMode="gray">
          <a:xfrm>
            <a:off x="543097" y="980728"/>
            <a:ext cx="8061351" cy="2952328"/>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None/>
            </a:pPr>
            <a:endParaRPr lang="en-GB" sz="800" b="1" dirty="0"/>
          </a:p>
        </p:txBody>
      </p:sp>
      <p:sp>
        <p:nvSpPr>
          <p:cNvPr id="7" name="PE Text Placeholder 182"/>
          <p:cNvSpPr txBox="1">
            <a:spLocks/>
          </p:cNvSpPr>
          <p:nvPr/>
        </p:nvSpPr>
        <p:spPr bwMode="gray">
          <a:xfrm>
            <a:off x="611560" y="1154819"/>
            <a:ext cx="7776864" cy="255454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SØM kan bruges til få et indblik i de forventede budgetøkonomiske konsekvenser for børn og unge, som har modtaget  indsatsen KEEP. </a:t>
            </a:r>
          </a:p>
          <a:p>
            <a:pPr marL="0" indent="0">
              <a:buNone/>
            </a:pPr>
            <a:r>
              <a:rPr lang="da-DK" sz="1000" dirty="0">
                <a:solidFill>
                  <a:srgbClr val="7090AD"/>
                </a:solidFill>
                <a:latin typeface="Century Gothic" panose="020B0502020202020204" pitchFamily="34" charset="0"/>
              </a:rPr>
              <a:t>I denne eksempelberegning baseres succesraten på et fagligt vurderet skøn baseret på danske og udenlandske studier om KEEP fra vidensdatabasen.</a:t>
            </a:r>
          </a:p>
          <a:p>
            <a:pPr marL="0" indent="0">
              <a:buNone/>
            </a:pPr>
            <a:r>
              <a:rPr lang="da-DK" sz="1000" dirty="0">
                <a:solidFill>
                  <a:srgbClr val="7090AD"/>
                </a:solidFill>
                <a:latin typeface="Century Gothic" panose="020B0502020202020204" pitchFamily="34" charset="0"/>
              </a:rPr>
              <a:t>Derudover benyttes konsekvensestimaterne i SØM’s vidensdatabase samt gennemsnitspriserne for målgruppen ”Børn og unge anbragt i plejefamilie (6-13 år)”.</a:t>
            </a:r>
          </a:p>
          <a:p>
            <a:pPr marL="0" indent="0">
              <a:buNone/>
            </a:pPr>
            <a:r>
              <a:rPr lang="da-DK" sz="1000" dirty="0">
                <a:solidFill>
                  <a:srgbClr val="7090AD"/>
                </a:solidFill>
                <a:latin typeface="Century Gothic" panose="020B0502020202020204" pitchFamily="34" charset="0"/>
              </a:rPr>
              <a:t>Begrundelsen for disse valg er, at:</a:t>
            </a:r>
          </a:p>
          <a:p>
            <a:pPr marL="285750" indent="-285750">
              <a:buClr>
                <a:srgbClr val="7090AD"/>
              </a:buClr>
              <a:buFont typeface="+mj-lt"/>
              <a:buAutoNum type="romanLcPeriod"/>
            </a:pPr>
            <a:r>
              <a:rPr lang="da-DK" sz="1000" dirty="0">
                <a:solidFill>
                  <a:srgbClr val="7090AD"/>
                </a:solidFill>
                <a:latin typeface="Century Gothic" panose="020B0502020202020204" pitchFamily="34" charset="0"/>
              </a:rPr>
              <a:t>Eksempelberegningen tager ikke udgangspunkt i viden om KEEP fra en konkret kommune, og succesraten opgøres derfor ud fra studierne i vidensdatabasen </a:t>
            </a:r>
          </a:p>
          <a:p>
            <a:pPr marL="285750" indent="-285750">
              <a:buClr>
                <a:srgbClr val="7090AD"/>
              </a:buClr>
              <a:buFont typeface="+mj-lt"/>
              <a:buAutoNum type="romanLcPeriod"/>
            </a:pPr>
            <a:r>
              <a:rPr lang="da-DK" sz="1000" dirty="0">
                <a:solidFill>
                  <a:srgbClr val="7090AD"/>
                </a:solidFill>
                <a:latin typeface="Century Gothic" panose="020B0502020202020204" pitchFamily="34" charset="0"/>
              </a:rPr>
              <a:t>Det er ikke er muligt at justere i SØM’s konsekvenser og priser på baggrund af egne data, da der er tale om en eksempelberegning</a:t>
            </a:r>
          </a:p>
          <a:p>
            <a:pPr marL="285750" indent="-285750">
              <a:buClr>
                <a:srgbClr val="7090AD"/>
              </a:buClr>
              <a:buFont typeface="+mj-lt"/>
              <a:buAutoNum type="romanLcPeriod"/>
            </a:pPr>
            <a:endParaRPr lang="da-DK" sz="1000" dirty="0">
              <a:solidFill>
                <a:srgbClr val="7090AD"/>
              </a:solidFill>
              <a:latin typeface="Century Gothic" panose="020B0502020202020204" pitchFamily="34" charset="0"/>
            </a:endParaRPr>
          </a:p>
          <a:p>
            <a:pPr marL="0" indent="0">
              <a:buNone/>
            </a:pPr>
            <a:r>
              <a:rPr lang="da-DK" sz="1000" dirty="0">
                <a:solidFill>
                  <a:srgbClr val="7090AD"/>
                </a:solidFill>
                <a:latin typeface="Century Gothic" panose="020B0502020202020204" pitchFamily="34" charset="0"/>
              </a:rPr>
              <a:t>Konsekvensestimaterne fra vidensdatabasen skal bruges varsomt i denne eksempelberegning, da der kun er delvist overlap mellem indsatsens målgruppe og effektmål og SØM’s målgruppe og succesmål.</a:t>
            </a:r>
          </a:p>
          <a:p>
            <a:pPr marL="0" indent="0">
              <a:buNone/>
            </a:pPr>
            <a:endParaRPr lang="da-DK" sz="1000" dirty="0">
              <a:solidFill>
                <a:srgbClr val="7090AD"/>
              </a:solidFill>
              <a:latin typeface="Century Gothic" panose="020B0502020202020204" pitchFamily="34" charset="0"/>
            </a:endParaRPr>
          </a:p>
        </p:txBody>
      </p:sp>
      <p:sp>
        <p:nvSpPr>
          <p:cNvPr id="11" name="PE Text Placeholder 145"/>
          <p:cNvSpPr txBox="1">
            <a:spLocks/>
          </p:cNvSpPr>
          <p:nvPr/>
        </p:nvSpPr>
        <p:spPr bwMode="gray">
          <a:xfrm>
            <a:off x="3923928" y="886107"/>
            <a:ext cx="994530" cy="257369"/>
          </a:xfrm>
          <a:prstGeom prst="rect">
            <a:avLst/>
          </a:prstGeom>
          <a:solidFill>
            <a:schemeClr val="bg1"/>
          </a:solid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Anvendelse</a:t>
            </a:r>
          </a:p>
        </p:txBody>
      </p:sp>
      <p:sp>
        <p:nvSpPr>
          <p:cNvPr id="14" name="PE Text Placeholder 182"/>
          <p:cNvSpPr txBox="1">
            <a:spLocks/>
          </p:cNvSpPr>
          <p:nvPr/>
        </p:nvSpPr>
        <p:spPr bwMode="gray">
          <a:xfrm>
            <a:off x="611560" y="4319225"/>
            <a:ext cx="7776864" cy="206210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Vidensdatabasen indeholder viden og estimater vedrørende en lang række udsatte målgrupper på både voksenområdet og børne- og ungeområdet. Hvis man ikke selv har de tilstrækkelige oplysninger vedrørende indsatsen til rådighed, kan vidensdatabasen give inspiration til de nødvendige input til SØM-beregningen. </a:t>
            </a:r>
          </a:p>
          <a:p>
            <a:pPr marL="0" indent="0">
              <a:buNone/>
            </a:pPr>
            <a:r>
              <a:rPr lang="da-DK" sz="1000" dirty="0">
                <a:solidFill>
                  <a:srgbClr val="7090AD"/>
                </a:solidFill>
                <a:latin typeface="Century Gothic" panose="020B0502020202020204" pitchFamily="34" charset="0"/>
              </a:rPr>
              <a:t>Vidensdatabasen indeholder viden om:</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Effektstørrelser for forskellige indsatser målt i danske og internationale videnskabelige studier.</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Konsekvensestimater, det vil sige bud på hvor meget forskellige offentlige ydelser og aktiviteter påvirkes, når en borger oplever en effekt af en indsats.</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Priser, der afspejler den værdi, konsekvenserne har for henholdsvis kommune, region og stat.</a:t>
            </a:r>
          </a:p>
          <a:p>
            <a:pPr marL="0" indent="0">
              <a:buNone/>
            </a:pPr>
            <a:endParaRPr lang="da-DK" sz="1000" dirty="0">
              <a:solidFill>
                <a:srgbClr val="7090AD"/>
              </a:solidFill>
              <a:latin typeface="Century Gothic" panose="020B0502020202020204" pitchFamily="34" charset="0"/>
            </a:endParaRPr>
          </a:p>
          <a:p>
            <a:pPr marL="0" indent="0">
              <a:buNone/>
            </a:pPr>
            <a:r>
              <a:rPr lang="da-DK" sz="1000" dirty="0">
                <a:solidFill>
                  <a:srgbClr val="7090AD"/>
                </a:solidFill>
                <a:latin typeface="Century Gothic" panose="020B0502020202020204" pitchFamily="34" charset="0"/>
              </a:rPr>
              <a:t>Estimaterne i SØM’s vidensdatabase er overordnede skøn baseret på en række generelle forudsætninger og antagelser. Disse skøn kan derfor være mere eller mindre repræsentative for den konkrete lokale indsats og målgruppe, man vil undersøge.</a:t>
            </a:r>
          </a:p>
          <a:p>
            <a:pPr marL="0" indent="0">
              <a:buNone/>
            </a:pPr>
            <a:r>
              <a:rPr lang="da-DK" sz="1000" dirty="0">
                <a:solidFill>
                  <a:srgbClr val="7090AD"/>
                </a:solidFill>
                <a:latin typeface="Century Gothic" panose="020B0502020202020204" pitchFamily="34" charset="0"/>
              </a:rPr>
              <a:t>Man tilgår vidensdatabasen direkte fra SØM.</a:t>
            </a:r>
          </a:p>
        </p:txBody>
      </p:sp>
      <p:sp>
        <p:nvSpPr>
          <p:cNvPr id="17" name="PE Text Placeholder 145"/>
          <p:cNvSpPr txBox="1">
            <a:spLocks/>
          </p:cNvSpPr>
          <p:nvPr/>
        </p:nvSpPr>
        <p:spPr bwMode="gray">
          <a:xfrm>
            <a:off x="467544" y="4066505"/>
            <a:ext cx="1465814" cy="226591"/>
          </a:xfrm>
          <a:prstGeom prst="rect">
            <a:avLst/>
          </a:prstGeom>
          <a:no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da-DK" sz="1000" b="1" i="0" dirty="0">
                <a:solidFill>
                  <a:srgbClr val="7090AD"/>
                </a:solidFill>
                <a:latin typeface="Century Gothic" panose="020B0502020202020204" pitchFamily="34" charset="0"/>
              </a:rPr>
              <a:t>VIDENSDATABASEN</a:t>
            </a:r>
          </a:p>
        </p:txBody>
      </p:sp>
    </p:spTree>
    <p:extLst>
      <p:ext uri="{BB962C8B-B14F-4D97-AF65-F5344CB8AC3E}">
        <p14:creationId xmlns:p14="http://schemas.microsoft.com/office/powerpoint/2010/main" val="3775042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Straight Connector 35"/>
          <p:cNvCxnSpPr/>
          <p:nvPr/>
        </p:nvCxnSpPr>
        <p:spPr>
          <a:xfrm>
            <a:off x="5543049" y="3940398"/>
            <a:ext cx="14551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00"/>
          <p:cNvCxnSpPr/>
          <p:nvPr/>
        </p:nvCxnSpPr>
        <p:spPr>
          <a:xfrm>
            <a:off x="5519669" y="4868051"/>
            <a:ext cx="14551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8" name="PE Text Placeholder 145">
            <a:extLst>
              <a:ext uri="{FF2B5EF4-FFF2-40B4-BE49-F238E27FC236}">
                <a16:creationId xmlns:a16="http://schemas.microsoft.com/office/drawing/2014/main" id="{442EB007-C55A-4913-AE98-75F10197A8E2}"/>
              </a:ext>
            </a:extLst>
          </p:cNvPr>
          <p:cNvSpPr txBox="1">
            <a:spLocks/>
          </p:cNvSpPr>
          <p:nvPr/>
        </p:nvSpPr>
        <p:spPr bwMode="gray">
          <a:xfrm>
            <a:off x="543098" y="435573"/>
            <a:ext cx="8061350" cy="433617"/>
          </a:xfrm>
          <a:prstGeom prst="rect">
            <a:avLst/>
          </a:prstGeom>
          <a:solidFill>
            <a:srgbClr val="AF292E"/>
          </a:solidFill>
          <a:ln>
            <a:noFill/>
          </a:ln>
        </p:spPr>
        <p:txBody>
          <a:bodyPr vert="horz" wrap="square" lIns="108011" tIns="108011" rIns="108011" bIns="108011" rtlCol="0" anchor="b" anchorCtr="0">
            <a:sp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da-DK" i="0" dirty="0">
                <a:solidFill>
                  <a:schemeClr val="bg1"/>
                </a:solidFill>
                <a:latin typeface="Century Gothic" panose="020B0502020202020204" pitchFamily="34" charset="0"/>
              </a:rPr>
              <a:t>BEREGNINGSGRUNDLAG I SØM</a:t>
            </a:r>
          </a:p>
        </p:txBody>
      </p:sp>
      <p:sp>
        <p:nvSpPr>
          <p:cNvPr id="204" name="PE Text Placeholder 157"/>
          <p:cNvSpPr txBox="1">
            <a:spLocks/>
          </p:cNvSpPr>
          <p:nvPr/>
        </p:nvSpPr>
        <p:spPr bwMode="gray">
          <a:xfrm>
            <a:off x="6044404" y="2708491"/>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05" name="PE Text Placeholder 157"/>
          <p:cNvSpPr txBox="1">
            <a:spLocks/>
          </p:cNvSpPr>
          <p:nvPr/>
        </p:nvSpPr>
        <p:spPr bwMode="gray">
          <a:xfrm>
            <a:off x="3307689" y="2708491"/>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cxnSp>
        <p:nvCxnSpPr>
          <p:cNvPr id="206" name="Straight Connector 35"/>
          <p:cNvCxnSpPr/>
          <p:nvPr/>
        </p:nvCxnSpPr>
        <p:spPr>
          <a:xfrm>
            <a:off x="5533351" y="5668590"/>
            <a:ext cx="14551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7" name="PE Text Placeholder 157"/>
          <p:cNvSpPr txBox="1">
            <a:spLocks/>
          </p:cNvSpPr>
          <p:nvPr/>
        </p:nvSpPr>
        <p:spPr bwMode="gray">
          <a:xfrm>
            <a:off x="539552" y="4436683"/>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08" name="PE Text Placeholder 157"/>
          <p:cNvSpPr txBox="1">
            <a:spLocks/>
          </p:cNvSpPr>
          <p:nvPr/>
        </p:nvSpPr>
        <p:spPr bwMode="gray">
          <a:xfrm>
            <a:off x="6034706" y="4436683"/>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09" name="PE Text Placeholder 157"/>
          <p:cNvSpPr txBox="1">
            <a:spLocks/>
          </p:cNvSpPr>
          <p:nvPr/>
        </p:nvSpPr>
        <p:spPr bwMode="gray">
          <a:xfrm>
            <a:off x="3297991" y="4436683"/>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11" name="PE Text Placeholder 145"/>
          <p:cNvSpPr txBox="1">
            <a:spLocks/>
          </p:cNvSpPr>
          <p:nvPr/>
        </p:nvSpPr>
        <p:spPr bwMode="gray">
          <a:xfrm>
            <a:off x="3972440" y="2564904"/>
            <a:ext cx="1247632" cy="25740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Deltagere</a:t>
            </a:r>
          </a:p>
        </p:txBody>
      </p:sp>
      <p:sp>
        <p:nvSpPr>
          <p:cNvPr id="212" name="PE Text Placeholder 145"/>
          <p:cNvSpPr txBox="1">
            <a:spLocks/>
          </p:cNvSpPr>
          <p:nvPr/>
        </p:nvSpPr>
        <p:spPr bwMode="gray">
          <a:xfrm>
            <a:off x="6708744" y="2564934"/>
            <a:ext cx="1247632"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Omkostninger</a:t>
            </a:r>
          </a:p>
        </p:txBody>
      </p:sp>
      <p:sp>
        <p:nvSpPr>
          <p:cNvPr id="213" name="PE Text Placeholder 145"/>
          <p:cNvSpPr txBox="1">
            <a:spLocks/>
          </p:cNvSpPr>
          <p:nvPr/>
        </p:nvSpPr>
        <p:spPr bwMode="gray">
          <a:xfrm>
            <a:off x="1187624" y="4293111"/>
            <a:ext cx="1296144"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SØM-succesmål</a:t>
            </a:r>
          </a:p>
        </p:txBody>
      </p:sp>
      <p:sp>
        <p:nvSpPr>
          <p:cNvPr id="214" name="PE Text Placeholder 145"/>
          <p:cNvSpPr txBox="1">
            <a:spLocks/>
          </p:cNvSpPr>
          <p:nvPr/>
        </p:nvSpPr>
        <p:spPr bwMode="gray">
          <a:xfrm>
            <a:off x="3947680" y="4293096"/>
            <a:ext cx="1247632" cy="25740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Succesrate</a:t>
            </a:r>
          </a:p>
        </p:txBody>
      </p:sp>
      <p:sp>
        <p:nvSpPr>
          <p:cNvPr id="215" name="PE Text Placeholder 145"/>
          <p:cNvSpPr txBox="1">
            <a:spLocks/>
          </p:cNvSpPr>
          <p:nvPr/>
        </p:nvSpPr>
        <p:spPr bwMode="gray">
          <a:xfrm>
            <a:off x="6300192" y="4293126"/>
            <a:ext cx="1998471"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Konsekvenser og priser</a:t>
            </a:r>
          </a:p>
        </p:txBody>
      </p:sp>
      <p:sp>
        <p:nvSpPr>
          <p:cNvPr id="216" name="PE Text Placeholder 182"/>
          <p:cNvSpPr txBox="1">
            <a:spLocks/>
          </p:cNvSpPr>
          <p:nvPr/>
        </p:nvSpPr>
        <p:spPr bwMode="gray">
          <a:xfrm>
            <a:off x="632175" y="2843797"/>
            <a:ext cx="2402230" cy="338554"/>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Børn og unge anbragt i plejefamilie: </a:t>
            </a:r>
          </a:p>
          <a:p>
            <a:pPr marL="0" indent="0">
              <a:buNone/>
            </a:pPr>
            <a:r>
              <a:rPr lang="da-DK" sz="1000" dirty="0">
                <a:solidFill>
                  <a:srgbClr val="7090AD"/>
                </a:solidFill>
                <a:latin typeface="Century Gothic" panose="020B0502020202020204" pitchFamily="34" charset="0"/>
              </a:rPr>
              <a:t>6-13 år.</a:t>
            </a:r>
          </a:p>
        </p:txBody>
      </p:sp>
      <p:sp>
        <p:nvSpPr>
          <p:cNvPr id="222" name="PE Text Placeholder 182">
            <a:extLst>
              <a:ext uri="{FF2B5EF4-FFF2-40B4-BE49-F238E27FC236}">
                <a16:creationId xmlns:a16="http://schemas.microsoft.com/office/drawing/2014/main" id="{6C4AAA02-64C9-4CE4-8415-0BF635347185}"/>
              </a:ext>
            </a:extLst>
          </p:cNvPr>
          <p:cNvSpPr txBox="1">
            <a:spLocks/>
          </p:cNvSpPr>
          <p:nvPr/>
        </p:nvSpPr>
        <p:spPr bwMode="gray">
          <a:xfrm>
            <a:off x="661784" y="4052538"/>
            <a:ext cx="1821984"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SØMs vidensdatabase </a:t>
            </a:r>
          </a:p>
        </p:txBody>
      </p:sp>
      <p:sp>
        <p:nvSpPr>
          <p:cNvPr id="229" name="PE Text Placeholder 182">
            <a:extLst>
              <a:ext uri="{FF2B5EF4-FFF2-40B4-BE49-F238E27FC236}">
                <a16:creationId xmlns:a16="http://schemas.microsoft.com/office/drawing/2014/main" id="{6C4AAA02-64C9-4CE4-8415-0BF635347185}"/>
              </a:ext>
            </a:extLst>
          </p:cNvPr>
          <p:cNvSpPr txBox="1">
            <a:spLocks/>
          </p:cNvSpPr>
          <p:nvPr/>
        </p:nvSpPr>
        <p:spPr bwMode="gray">
          <a:xfrm>
            <a:off x="3419872" y="4052538"/>
            <a:ext cx="1932422"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Oxford Research, 2017</a:t>
            </a:r>
          </a:p>
        </p:txBody>
      </p:sp>
      <p:sp>
        <p:nvSpPr>
          <p:cNvPr id="230" name="PE Text Placeholder 182"/>
          <p:cNvSpPr txBox="1">
            <a:spLocks/>
          </p:cNvSpPr>
          <p:nvPr/>
        </p:nvSpPr>
        <p:spPr bwMode="gray">
          <a:xfrm>
            <a:off x="6156176" y="2864702"/>
            <a:ext cx="2376264" cy="61555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De anvendte omkostninger i beregningen stammer fra Socialstyrelsen og Oxford Researchs evaluering af KEEP.</a:t>
            </a:r>
          </a:p>
        </p:txBody>
      </p:sp>
      <p:sp>
        <p:nvSpPr>
          <p:cNvPr id="236" name="PE Text Placeholder 182"/>
          <p:cNvSpPr txBox="1">
            <a:spLocks/>
          </p:cNvSpPr>
          <p:nvPr/>
        </p:nvSpPr>
        <p:spPr bwMode="gray">
          <a:xfrm>
            <a:off x="632175" y="4562116"/>
            <a:ext cx="2355649" cy="49244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Undgår institutionsanbringelse</a:t>
            </a:r>
          </a:p>
          <a:p>
            <a:pPr marL="0" indent="0">
              <a:buNone/>
            </a:pPr>
            <a:r>
              <a:rPr lang="da-DK" sz="1000" dirty="0">
                <a:solidFill>
                  <a:srgbClr val="7090AD"/>
                </a:solidFill>
                <a:latin typeface="Century Gothic" panose="020B0502020202020204" pitchFamily="34" charset="0"/>
              </a:rPr>
              <a:t>(Måles som: andel af målgruppen, der undgår anbringelse på institution) </a:t>
            </a:r>
          </a:p>
        </p:txBody>
      </p:sp>
      <p:sp>
        <p:nvSpPr>
          <p:cNvPr id="242" name="PE Text Placeholder 182">
            <a:extLst>
              <a:ext uri="{FF2B5EF4-FFF2-40B4-BE49-F238E27FC236}">
                <a16:creationId xmlns:a16="http://schemas.microsoft.com/office/drawing/2014/main" id="{6C4AAA02-64C9-4CE4-8415-0BF635347185}"/>
              </a:ext>
            </a:extLst>
          </p:cNvPr>
          <p:cNvSpPr txBox="1">
            <a:spLocks/>
          </p:cNvSpPr>
          <p:nvPr/>
        </p:nvSpPr>
        <p:spPr bwMode="gray">
          <a:xfrm>
            <a:off x="661784" y="5795526"/>
            <a:ext cx="1821984"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SØMs vidensdatabase </a:t>
            </a:r>
          </a:p>
        </p:txBody>
      </p:sp>
      <p:sp>
        <p:nvSpPr>
          <p:cNvPr id="248" name="PE Text Placeholder 182"/>
          <p:cNvSpPr txBox="1">
            <a:spLocks/>
          </p:cNvSpPr>
          <p:nvPr/>
        </p:nvSpPr>
        <p:spPr bwMode="gray">
          <a:xfrm>
            <a:off x="3390516" y="4634124"/>
            <a:ext cx="2373770" cy="49244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995607">
              <a:spcBef>
                <a:spcPts val="0"/>
              </a:spcBef>
              <a:buClrTx/>
              <a:buNone/>
            </a:pPr>
            <a:r>
              <a:rPr lang="da-DK" sz="2400" dirty="0">
                <a:solidFill>
                  <a:srgbClr val="7090AD"/>
                </a:solidFill>
              </a:rPr>
              <a:t>0-12%</a:t>
            </a:r>
            <a:br>
              <a:rPr lang="da-DK" sz="2400" dirty="0">
                <a:solidFill>
                  <a:srgbClr val="7090AD"/>
                </a:solidFill>
              </a:rPr>
            </a:br>
            <a:endParaRPr lang="da-DK" sz="800" dirty="0">
              <a:solidFill>
                <a:srgbClr val="7090AD"/>
              </a:solidFill>
              <a:latin typeface="Century Gothic" panose="020B0502020202020204" pitchFamily="34" charset="0"/>
            </a:endParaRPr>
          </a:p>
        </p:txBody>
      </p:sp>
      <p:sp>
        <p:nvSpPr>
          <p:cNvPr id="249" name="PE Text Placeholder 182">
            <a:extLst>
              <a:ext uri="{FF2B5EF4-FFF2-40B4-BE49-F238E27FC236}">
                <a16:creationId xmlns:a16="http://schemas.microsoft.com/office/drawing/2014/main" id="{6C4AAA02-64C9-4CE4-8415-0BF635347185}"/>
              </a:ext>
            </a:extLst>
          </p:cNvPr>
          <p:cNvSpPr txBox="1">
            <a:spLocks/>
          </p:cNvSpPr>
          <p:nvPr/>
        </p:nvSpPr>
        <p:spPr bwMode="gray">
          <a:xfrm>
            <a:off x="3373918" y="5795544"/>
            <a:ext cx="1918162" cy="12311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Egen antagelse til beregningen* </a:t>
            </a:r>
          </a:p>
        </p:txBody>
      </p:sp>
      <p:sp>
        <p:nvSpPr>
          <p:cNvPr id="255" name="PE Text Placeholder 182">
            <a:extLst>
              <a:ext uri="{FF2B5EF4-FFF2-40B4-BE49-F238E27FC236}">
                <a16:creationId xmlns:a16="http://schemas.microsoft.com/office/drawing/2014/main" id="{6C4AAA02-64C9-4CE4-8415-0BF635347185}"/>
              </a:ext>
            </a:extLst>
          </p:cNvPr>
          <p:cNvSpPr txBox="1">
            <a:spLocks/>
          </p:cNvSpPr>
          <p:nvPr/>
        </p:nvSpPr>
        <p:spPr bwMode="gray">
          <a:xfrm>
            <a:off x="6134392" y="5795526"/>
            <a:ext cx="1821984"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SØMs vidensdatabase </a:t>
            </a:r>
          </a:p>
        </p:txBody>
      </p:sp>
      <p:sp>
        <p:nvSpPr>
          <p:cNvPr id="256" name="PE Text Placeholder 182"/>
          <p:cNvSpPr txBox="1">
            <a:spLocks/>
          </p:cNvSpPr>
          <p:nvPr/>
        </p:nvSpPr>
        <p:spPr bwMode="gray">
          <a:xfrm>
            <a:off x="6133076" y="4571989"/>
            <a:ext cx="2399364" cy="338554"/>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Estimater fra </a:t>
            </a:r>
            <a:r>
              <a:rPr lang="da-DK" sz="1000" dirty="0" err="1">
                <a:solidFill>
                  <a:srgbClr val="7090AD"/>
                </a:solidFill>
                <a:latin typeface="Century Gothic" panose="020B0502020202020204" pitchFamily="34" charset="0"/>
              </a:rPr>
              <a:t>SØMs</a:t>
            </a:r>
            <a:r>
              <a:rPr lang="da-DK" sz="1000" dirty="0">
                <a:solidFill>
                  <a:srgbClr val="7090AD"/>
                </a:solidFill>
                <a:latin typeface="Century Gothic" panose="020B0502020202020204" pitchFamily="34" charset="0"/>
              </a:rPr>
              <a:t> </a:t>
            </a:r>
            <a:r>
              <a:rPr lang="da-DK" sz="1000" dirty="0" err="1">
                <a:solidFill>
                  <a:srgbClr val="7090AD"/>
                </a:solidFill>
                <a:latin typeface="Century Gothic" panose="020B0502020202020204" pitchFamily="34" charset="0"/>
              </a:rPr>
              <a:t>vidensdatabase</a:t>
            </a:r>
            <a:endParaRPr lang="da-DK" sz="1000" dirty="0">
              <a:solidFill>
                <a:srgbClr val="7090AD"/>
              </a:solidFill>
              <a:latin typeface="Century Gothic" panose="020B0502020202020204" pitchFamily="34" charset="0"/>
            </a:endParaRPr>
          </a:p>
          <a:p>
            <a:pPr marL="0" indent="0">
              <a:buNone/>
            </a:pPr>
            <a:endParaRPr lang="da-DK" sz="1000" dirty="0">
              <a:solidFill>
                <a:srgbClr val="7090AD"/>
              </a:solidFill>
              <a:latin typeface="Century Gothic" panose="020B0502020202020204" pitchFamily="34" charset="0"/>
            </a:endParaRPr>
          </a:p>
        </p:txBody>
      </p:sp>
      <p:sp>
        <p:nvSpPr>
          <p:cNvPr id="71" name="PE Text Placeholder 196">
            <a:extLst>
              <a:ext uri="{FF2B5EF4-FFF2-40B4-BE49-F238E27FC236}">
                <a16:creationId xmlns:a16="http://schemas.microsoft.com/office/drawing/2014/main" id="{8AE67CE0-B654-4ECC-BA53-45D4E4A08207}"/>
              </a:ext>
            </a:extLst>
          </p:cNvPr>
          <p:cNvSpPr txBox="1">
            <a:spLocks/>
          </p:cNvSpPr>
          <p:nvPr/>
        </p:nvSpPr>
        <p:spPr bwMode="gray">
          <a:xfrm>
            <a:off x="7258770" y="3609466"/>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72" name="PE Text Placeholder 182">
            <a:extLst>
              <a:ext uri="{FF2B5EF4-FFF2-40B4-BE49-F238E27FC236}">
                <a16:creationId xmlns:a16="http://schemas.microsoft.com/office/drawing/2014/main" id="{6C4AAA02-64C9-4CE4-8415-0BF635347185}"/>
              </a:ext>
            </a:extLst>
          </p:cNvPr>
          <p:cNvSpPr txBox="1">
            <a:spLocks/>
          </p:cNvSpPr>
          <p:nvPr/>
        </p:nvSpPr>
        <p:spPr bwMode="gray">
          <a:xfrm>
            <a:off x="6156176" y="4052538"/>
            <a:ext cx="1932422"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Oxford Research, 2017</a:t>
            </a:r>
          </a:p>
        </p:txBody>
      </p:sp>
      <p:sp>
        <p:nvSpPr>
          <p:cNvPr id="73" name="PE Text Placeholder 182">
            <a:extLst>
              <a:ext uri="{FF2B5EF4-FFF2-40B4-BE49-F238E27FC236}">
                <a16:creationId xmlns:a16="http://schemas.microsoft.com/office/drawing/2014/main" id="{992407F9-B560-400E-8F59-78ADB48343EF}"/>
              </a:ext>
            </a:extLst>
          </p:cNvPr>
          <p:cNvSpPr txBox="1">
            <a:spLocks/>
          </p:cNvSpPr>
          <p:nvPr/>
        </p:nvSpPr>
        <p:spPr bwMode="gray">
          <a:xfrm>
            <a:off x="583641" y="6125387"/>
            <a:ext cx="7804783" cy="369332"/>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8011" indent="-457246">
              <a:buNone/>
            </a:pPr>
            <a:r>
              <a:rPr lang="da-DK" sz="800" dirty="0">
                <a:solidFill>
                  <a:srgbClr val="7090AD"/>
                </a:solidFill>
                <a:latin typeface="Century Gothic" panose="020B0502020202020204" pitchFamily="34" charset="0"/>
              </a:rPr>
              <a:t>* 	I vidensdatabasen fremgår to effektstudier af KEEP. Effektstørrelsen i det ene studie er -0,04, mens effektstørrelsen i det andet studie er 0,53. Ved hjælp af omregningsfunktionen i SØM omregnes disse effektstørrelser til succesrater på hhv. -1 pct. og 12 pct. Da det ikke er muligt at indsætte en negativ succesrate i SØM, foretages beregningen for succesrater mellem 0 pct. og 12 pct..</a:t>
            </a:r>
            <a:endParaRPr lang="da-DK" sz="100" dirty="0">
              <a:solidFill>
                <a:srgbClr val="7090AD"/>
              </a:solidFill>
              <a:latin typeface="Century Gothic" panose="020B0502020202020204" pitchFamily="34" charset="0"/>
            </a:endParaRPr>
          </a:p>
        </p:txBody>
      </p:sp>
      <p:sp>
        <p:nvSpPr>
          <p:cNvPr id="74" name="PE Text Placeholder 157"/>
          <p:cNvSpPr txBox="1">
            <a:spLocks/>
          </p:cNvSpPr>
          <p:nvPr/>
        </p:nvSpPr>
        <p:spPr bwMode="gray">
          <a:xfrm>
            <a:off x="539552" y="2708492"/>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10" name="PE Text Placeholder 145"/>
          <p:cNvSpPr txBox="1">
            <a:spLocks/>
          </p:cNvSpPr>
          <p:nvPr/>
        </p:nvSpPr>
        <p:spPr bwMode="gray">
          <a:xfrm>
            <a:off x="1138293" y="2564919"/>
            <a:ext cx="1345476"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SØM-målgruppe</a:t>
            </a:r>
          </a:p>
        </p:txBody>
      </p:sp>
      <p:grpSp>
        <p:nvGrpSpPr>
          <p:cNvPr id="75" name="Group 10">
            <a:extLst>
              <a:ext uri="{FF2B5EF4-FFF2-40B4-BE49-F238E27FC236}">
                <a16:creationId xmlns:a16="http://schemas.microsoft.com/office/drawing/2014/main" id="{569540D3-305A-4626-80A6-BC124B694F50}"/>
              </a:ext>
            </a:extLst>
          </p:cNvPr>
          <p:cNvGrpSpPr/>
          <p:nvPr/>
        </p:nvGrpSpPr>
        <p:grpSpPr>
          <a:xfrm>
            <a:off x="827584" y="1744535"/>
            <a:ext cx="1929081" cy="676353"/>
            <a:chOff x="2818583" y="3997536"/>
            <a:chExt cx="1928676" cy="676253"/>
          </a:xfrm>
        </p:grpSpPr>
        <p:sp>
          <p:nvSpPr>
            <p:cNvPr id="76" name="PE Text Placeholder 182"/>
            <p:cNvSpPr txBox="1">
              <a:spLocks/>
            </p:cNvSpPr>
            <p:nvPr/>
          </p:nvSpPr>
          <p:spPr bwMode="gray">
            <a:xfrm>
              <a:off x="2818583" y="4377389"/>
              <a:ext cx="621285" cy="296400"/>
            </a:xfrm>
            <a:prstGeom prst="rect">
              <a:avLst/>
            </a:prstGeom>
          </p:spPr>
          <p:txBody>
            <a:bodyPr wrap="square" lIns="0" tIns="0" rIns="0" bIns="0" anchor="t"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800" dirty="0">
                  <a:solidFill>
                    <a:srgbClr val="7090AD"/>
                  </a:solidFill>
                  <a:latin typeface="Century Gothic" panose="020B0502020202020204" pitchFamily="34" charset="0"/>
                </a:rPr>
                <a:t>Start år</a:t>
              </a:r>
            </a:p>
            <a:p>
              <a:pPr marL="0" indent="0">
                <a:buNone/>
              </a:pPr>
              <a:endParaRPr lang="da-DK" sz="700" dirty="0"/>
            </a:p>
          </p:txBody>
        </p:sp>
        <p:grpSp>
          <p:nvGrpSpPr>
            <p:cNvPr id="81" name="Group 85">
              <a:extLst>
                <a:ext uri="{FF2B5EF4-FFF2-40B4-BE49-F238E27FC236}">
                  <a16:creationId xmlns:a16="http://schemas.microsoft.com/office/drawing/2014/main" id="{35BCF752-ABD5-4731-A731-A010BB2F5237}"/>
                </a:ext>
              </a:extLst>
            </p:cNvPr>
            <p:cNvGrpSpPr/>
            <p:nvPr/>
          </p:nvGrpSpPr>
          <p:grpSpPr>
            <a:xfrm>
              <a:off x="2949226" y="3997536"/>
              <a:ext cx="1678816" cy="360000"/>
              <a:chOff x="1807131" y="2706455"/>
              <a:chExt cx="1678816" cy="360000"/>
            </a:xfrm>
          </p:grpSpPr>
          <p:cxnSp>
            <p:nvCxnSpPr>
              <p:cNvPr id="83" name="Straight Connector 89">
                <a:extLst>
                  <a:ext uri="{FF2B5EF4-FFF2-40B4-BE49-F238E27FC236}">
                    <a16:creationId xmlns:a16="http://schemas.microsoft.com/office/drawing/2014/main" id="{787B13F4-E26B-44B3-BE70-DA6AE871DD47}"/>
                  </a:ext>
                </a:extLst>
              </p:cNvPr>
              <p:cNvCxnSpPr>
                <a:cxnSpLocks/>
              </p:cNvCxnSpPr>
              <p:nvPr/>
            </p:nvCxnSpPr>
            <p:spPr>
              <a:xfrm>
                <a:off x="1827105" y="2887943"/>
                <a:ext cx="1478842" cy="0"/>
              </a:xfrm>
              <a:prstGeom prst="line">
                <a:avLst/>
              </a:prstGeom>
              <a:ln w="22225">
                <a:solidFill>
                  <a:srgbClr val="BCB5B2"/>
                </a:solidFill>
                <a:tailEnd type="triangle"/>
              </a:ln>
            </p:spPr>
            <p:style>
              <a:lnRef idx="1">
                <a:schemeClr val="accent1"/>
              </a:lnRef>
              <a:fillRef idx="0">
                <a:schemeClr val="accent1"/>
              </a:fillRef>
              <a:effectRef idx="0">
                <a:schemeClr val="accent1"/>
              </a:effectRef>
              <a:fontRef idx="minor">
                <a:schemeClr val="tx1"/>
              </a:fontRef>
            </p:style>
          </p:cxnSp>
          <p:sp>
            <p:nvSpPr>
              <p:cNvPr id="84" name="PE Text Placeholder 157">
                <a:extLst>
                  <a:ext uri="{FF2B5EF4-FFF2-40B4-BE49-F238E27FC236}">
                    <a16:creationId xmlns:a16="http://schemas.microsoft.com/office/drawing/2014/main" id="{38B20915-2E6A-491F-BEF7-E858BB65D652}"/>
                  </a:ext>
                </a:extLst>
              </p:cNvPr>
              <p:cNvSpPr txBox="1">
                <a:spLocks/>
              </p:cNvSpPr>
              <p:nvPr/>
            </p:nvSpPr>
            <p:spPr bwMode="gray">
              <a:xfrm>
                <a:off x="1807131" y="2706455"/>
                <a:ext cx="360000" cy="360000"/>
              </a:xfrm>
              <a:prstGeom prst="ellipse">
                <a:avLst/>
              </a:prstGeom>
              <a:solidFill>
                <a:srgbClr val="7090AD"/>
              </a:solidFill>
              <a:ln>
                <a:noFill/>
              </a:ln>
            </p:spPr>
            <p:txBody>
              <a:bodyPr wrap="square"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800" dirty="0">
                    <a:solidFill>
                      <a:schemeClr val="bg1"/>
                    </a:solidFill>
                  </a:rPr>
                  <a:t>2019</a:t>
                </a:r>
              </a:p>
            </p:txBody>
          </p:sp>
          <p:sp>
            <p:nvSpPr>
              <p:cNvPr id="85" name="PE Text Placeholder 160">
                <a:extLst>
                  <a:ext uri="{FF2B5EF4-FFF2-40B4-BE49-F238E27FC236}">
                    <a16:creationId xmlns:a16="http://schemas.microsoft.com/office/drawing/2014/main" id="{D32B3FAA-2F52-4EE2-8D3F-BA7198C80F5E}"/>
                  </a:ext>
                </a:extLst>
              </p:cNvPr>
              <p:cNvSpPr txBox="1">
                <a:spLocks/>
              </p:cNvSpPr>
              <p:nvPr/>
            </p:nvSpPr>
            <p:spPr bwMode="gray">
              <a:xfrm>
                <a:off x="3125947" y="2706455"/>
                <a:ext cx="360000" cy="360000"/>
              </a:xfrm>
              <a:prstGeom prst="ellipse">
                <a:avLst/>
              </a:prstGeom>
              <a:solidFill>
                <a:srgbClr val="CDDEF3"/>
              </a:solidFill>
              <a:ln>
                <a:noFill/>
              </a:ln>
            </p:spPr>
            <p:txBody>
              <a:bodyPr wrap="square"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800" dirty="0">
                    <a:solidFill>
                      <a:schemeClr val="bg1"/>
                    </a:solidFill>
                  </a:rPr>
                  <a:t>2021</a:t>
                </a:r>
              </a:p>
            </p:txBody>
          </p:sp>
        </p:grpSp>
        <p:sp>
          <p:nvSpPr>
            <p:cNvPr id="78" name="PE Text Placeholder 182">
              <a:extLst>
                <a:ext uri="{FF2B5EF4-FFF2-40B4-BE49-F238E27FC236}">
                  <a16:creationId xmlns:a16="http://schemas.microsoft.com/office/drawing/2014/main" id="{FB09AF2B-C63A-4A3F-BE76-A68B013C5551}"/>
                </a:ext>
              </a:extLst>
            </p:cNvPr>
            <p:cNvSpPr txBox="1">
              <a:spLocks/>
            </p:cNvSpPr>
            <p:nvPr/>
          </p:nvSpPr>
          <p:spPr bwMode="gray">
            <a:xfrm>
              <a:off x="4125974" y="4377389"/>
              <a:ext cx="621285" cy="296400"/>
            </a:xfrm>
            <a:prstGeom prst="rect">
              <a:avLst/>
            </a:prstGeom>
          </p:spPr>
          <p:txBody>
            <a:bodyPr wrap="square" lIns="0" tIns="0" rIns="0" bIns="0" anchor="t"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800" dirty="0">
                  <a:solidFill>
                    <a:srgbClr val="7090AD"/>
                  </a:solidFill>
                  <a:latin typeface="Century Gothic" panose="020B0502020202020204" pitchFamily="34" charset="0"/>
                </a:rPr>
                <a:t>Slut år</a:t>
              </a:r>
            </a:p>
            <a:p>
              <a:pPr marL="0" indent="0">
                <a:buNone/>
              </a:pPr>
              <a:endParaRPr lang="da-DK" sz="700" dirty="0"/>
            </a:p>
          </p:txBody>
        </p:sp>
      </p:grpSp>
      <p:sp>
        <p:nvSpPr>
          <p:cNvPr id="86" name="PE Text Placeholder 182">
            <a:extLst>
              <a:ext uri="{FF2B5EF4-FFF2-40B4-BE49-F238E27FC236}">
                <a16:creationId xmlns:a16="http://schemas.microsoft.com/office/drawing/2014/main" id="{A2A9F596-06FF-4CD6-8D90-E9AE2068DC4D}"/>
              </a:ext>
            </a:extLst>
          </p:cNvPr>
          <p:cNvSpPr txBox="1">
            <a:spLocks/>
          </p:cNvSpPr>
          <p:nvPr/>
        </p:nvSpPr>
        <p:spPr bwMode="gray">
          <a:xfrm>
            <a:off x="611560" y="1196752"/>
            <a:ext cx="2422845" cy="38164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En kommune implementerer indsatsen i 2019, og lader indsatsen vare i 3 år. </a:t>
            </a:r>
          </a:p>
          <a:p>
            <a:pPr marL="0" indent="0">
              <a:buNone/>
            </a:pPr>
            <a:endParaRPr lang="da-DK" sz="300" dirty="0">
              <a:solidFill>
                <a:srgbClr val="7090AD"/>
              </a:solidFill>
              <a:latin typeface="Century Gothic" panose="020B0502020202020204" pitchFamily="34" charset="0"/>
            </a:endParaRPr>
          </a:p>
          <a:p>
            <a:pPr marL="0" indent="0">
              <a:buNone/>
            </a:pPr>
            <a:endParaRPr lang="da-DK" sz="100" dirty="0">
              <a:solidFill>
                <a:srgbClr val="7090AD"/>
              </a:solidFill>
              <a:latin typeface="Century Gothic" panose="020B0502020202020204" pitchFamily="34" charset="0"/>
            </a:endParaRPr>
          </a:p>
        </p:txBody>
      </p:sp>
      <p:sp>
        <p:nvSpPr>
          <p:cNvPr id="88" name="PE Text Placeholder 145">
            <a:extLst>
              <a:ext uri="{FF2B5EF4-FFF2-40B4-BE49-F238E27FC236}">
                <a16:creationId xmlns:a16="http://schemas.microsoft.com/office/drawing/2014/main" id="{5DF3D75E-2E9B-4765-8E7B-D1333E0FE366}"/>
              </a:ext>
            </a:extLst>
          </p:cNvPr>
          <p:cNvSpPr txBox="1">
            <a:spLocks/>
          </p:cNvSpPr>
          <p:nvPr/>
        </p:nvSpPr>
        <p:spPr bwMode="gray">
          <a:xfrm>
            <a:off x="3307689" y="980728"/>
            <a:ext cx="5287061" cy="1553979"/>
          </a:xfrm>
          <a:prstGeom prst="rect">
            <a:avLst/>
          </a:prstGeom>
          <a:solidFill>
            <a:schemeClr val="bg1">
              <a:lumMod val="95000"/>
            </a:schemeClr>
          </a:solidFill>
          <a:ln>
            <a:noFill/>
          </a:ln>
        </p:spPr>
        <p:txBody>
          <a:bodyPr vert="horz" wrap="square" lIns="108011" tIns="108011" rIns="108011" bIns="108011" rtlCol="0" anchor="b"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buClr>
                <a:schemeClr val="tx1"/>
              </a:buClr>
            </a:pPr>
            <a:endParaRPr lang="da-DK" sz="800" i="0" dirty="0">
              <a:solidFill>
                <a:schemeClr val="bg1"/>
              </a:solidFill>
              <a:latin typeface="Century Gothic" panose="020B0502020202020204" pitchFamily="34" charset="0"/>
            </a:endParaRPr>
          </a:p>
          <a:p>
            <a:pPr>
              <a:buClr>
                <a:schemeClr val="tx1"/>
              </a:buClr>
            </a:pPr>
            <a:endParaRPr lang="da-DK" sz="800" i="0" dirty="0">
              <a:solidFill>
                <a:schemeClr val="bg1"/>
              </a:solidFill>
              <a:latin typeface="Century Gothic" panose="020B0502020202020204" pitchFamily="34" charset="0"/>
            </a:endParaRPr>
          </a:p>
        </p:txBody>
      </p:sp>
      <p:sp>
        <p:nvSpPr>
          <p:cNvPr id="93" name="PE Text Placeholder 145"/>
          <p:cNvSpPr txBox="1">
            <a:spLocks/>
          </p:cNvSpPr>
          <p:nvPr/>
        </p:nvSpPr>
        <p:spPr bwMode="gray">
          <a:xfrm>
            <a:off x="3275856" y="980728"/>
            <a:ext cx="5318894" cy="226591"/>
          </a:xfrm>
          <a:prstGeom prst="rect">
            <a:avLst/>
          </a:prstGeom>
          <a:no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da-DK" sz="1000" b="1" i="0" dirty="0">
                <a:solidFill>
                  <a:srgbClr val="7090AD"/>
                </a:solidFill>
                <a:latin typeface="Century Gothic" panose="020B0502020202020204" pitchFamily="34" charset="0"/>
              </a:rPr>
              <a:t>VURDERING AF BEREGNINGSGRUNDLAGET</a:t>
            </a:r>
          </a:p>
        </p:txBody>
      </p:sp>
      <p:sp>
        <p:nvSpPr>
          <p:cNvPr id="94" name="PE Text Placeholder 157"/>
          <p:cNvSpPr txBox="1">
            <a:spLocks/>
          </p:cNvSpPr>
          <p:nvPr/>
        </p:nvSpPr>
        <p:spPr bwMode="gray">
          <a:xfrm>
            <a:off x="539552" y="980728"/>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95" name="PE Text Placeholder 145"/>
          <p:cNvSpPr txBox="1">
            <a:spLocks/>
          </p:cNvSpPr>
          <p:nvPr/>
        </p:nvSpPr>
        <p:spPr bwMode="gray">
          <a:xfrm>
            <a:off x="827585" y="869190"/>
            <a:ext cx="1929080"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Antal år med indsatsen</a:t>
            </a:r>
          </a:p>
        </p:txBody>
      </p:sp>
      <p:sp>
        <p:nvSpPr>
          <p:cNvPr id="98" name="PE Text Placeholder 196">
            <a:extLst>
              <a:ext uri="{FF2B5EF4-FFF2-40B4-BE49-F238E27FC236}">
                <a16:creationId xmlns:a16="http://schemas.microsoft.com/office/drawing/2014/main" id="{8AE67CE0-B654-4ECC-BA53-45D4E4A08207}"/>
              </a:ext>
            </a:extLst>
          </p:cNvPr>
          <p:cNvSpPr txBox="1">
            <a:spLocks/>
          </p:cNvSpPr>
          <p:nvPr/>
        </p:nvSpPr>
        <p:spPr bwMode="gray">
          <a:xfrm>
            <a:off x="4499992" y="3620148"/>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99" name="PE Text Placeholder 196">
            <a:extLst>
              <a:ext uri="{FF2B5EF4-FFF2-40B4-BE49-F238E27FC236}">
                <a16:creationId xmlns:a16="http://schemas.microsoft.com/office/drawing/2014/main" id="{8AE67CE0-B654-4ECC-BA53-45D4E4A08207}"/>
              </a:ext>
            </a:extLst>
          </p:cNvPr>
          <p:cNvSpPr txBox="1">
            <a:spLocks/>
          </p:cNvSpPr>
          <p:nvPr/>
        </p:nvSpPr>
        <p:spPr bwMode="gray">
          <a:xfrm>
            <a:off x="1691680" y="36237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01" name="PE Text Placeholder 196">
            <a:extLst>
              <a:ext uri="{FF2B5EF4-FFF2-40B4-BE49-F238E27FC236}">
                <a16:creationId xmlns:a16="http://schemas.microsoft.com/office/drawing/2014/main" id="{8AE67CE0-B654-4ECC-BA53-45D4E4A08207}"/>
              </a:ext>
            </a:extLst>
          </p:cNvPr>
          <p:cNvSpPr txBox="1">
            <a:spLocks/>
          </p:cNvSpPr>
          <p:nvPr/>
        </p:nvSpPr>
        <p:spPr bwMode="gray">
          <a:xfrm>
            <a:off x="7312845" y="3610239"/>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06" name="Rektangel 105"/>
          <p:cNvSpPr/>
          <p:nvPr/>
        </p:nvSpPr>
        <p:spPr>
          <a:xfrm>
            <a:off x="683568" y="35010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2" name="PE Text Placeholder 182"/>
          <p:cNvSpPr txBox="1">
            <a:spLocks/>
          </p:cNvSpPr>
          <p:nvPr/>
        </p:nvSpPr>
        <p:spPr bwMode="gray">
          <a:xfrm>
            <a:off x="3422366" y="1270501"/>
            <a:ext cx="5110074" cy="98488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Eksempelberegningen baseres på flere kilder og antagelser, og nedenfor vurderes disse ud fra følgende spørgsmål: </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Hvor høj overensstemmelse er der mellem SØM’s målgruppe og succesmål og indsatsens målgruppe og effektmål?</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Hvor højt er vidensgrundlaget for de øvrige valg, der er foretaget i eksempelberegningen?</a:t>
            </a:r>
          </a:p>
        </p:txBody>
      </p:sp>
      <p:sp>
        <p:nvSpPr>
          <p:cNvPr id="113" name="PE Text Placeholder 196">
            <a:extLst>
              <a:ext uri="{FF2B5EF4-FFF2-40B4-BE49-F238E27FC236}">
                <a16:creationId xmlns:a16="http://schemas.microsoft.com/office/drawing/2014/main" id="{6D4CC694-CEC3-43C9-8858-787418FD08FD}"/>
              </a:ext>
            </a:extLst>
          </p:cNvPr>
          <p:cNvSpPr txBox="1">
            <a:spLocks/>
          </p:cNvSpPr>
          <p:nvPr/>
        </p:nvSpPr>
        <p:spPr bwMode="gray">
          <a:xfrm>
            <a:off x="2488309" y="35214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15" name="PE Text Placeholder 196">
            <a:extLst>
              <a:ext uri="{FF2B5EF4-FFF2-40B4-BE49-F238E27FC236}">
                <a16:creationId xmlns:a16="http://schemas.microsoft.com/office/drawing/2014/main" id="{6D4CC694-CEC3-43C9-8858-787418FD08FD}"/>
              </a:ext>
            </a:extLst>
          </p:cNvPr>
          <p:cNvSpPr txBox="1">
            <a:spLocks/>
          </p:cNvSpPr>
          <p:nvPr/>
        </p:nvSpPr>
        <p:spPr bwMode="gray">
          <a:xfrm>
            <a:off x="7672885" y="3610239"/>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16" name="PE Text Placeholder 196">
            <a:extLst>
              <a:ext uri="{FF2B5EF4-FFF2-40B4-BE49-F238E27FC236}">
                <a16:creationId xmlns:a16="http://schemas.microsoft.com/office/drawing/2014/main" id="{6D4CC694-CEC3-43C9-8858-787418FD08FD}"/>
              </a:ext>
            </a:extLst>
          </p:cNvPr>
          <p:cNvSpPr txBox="1">
            <a:spLocks/>
          </p:cNvSpPr>
          <p:nvPr/>
        </p:nvSpPr>
        <p:spPr bwMode="gray">
          <a:xfrm>
            <a:off x="1187624" y="5301208"/>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17" name="PE Text Placeholder 196">
            <a:extLst>
              <a:ext uri="{FF2B5EF4-FFF2-40B4-BE49-F238E27FC236}">
                <a16:creationId xmlns:a16="http://schemas.microsoft.com/office/drawing/2014/main" id="{6D4CC694-CEC3-43C9-8858-787418FD08FD}"/>
              </a:ext>
            </a:extLst>
          </p:cNvPr>
          <p:cNvSpPr txBox="1">
            <a:spLocks/>
          </p:cNvSpPr>
          <p:nvPr/>
        </p:nvSpPr>
        <p:spPr bwMode="gray">
          <a:xfrm>
            <a:off x="3923928" y="5301208"/>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19" name="PE Text Placeholder 182"/>
          <p:cNvSpPr txBox="1">
            <a:spLocks/>
          </p:cNvSpPr>
          <p:nvPr/>
        </p:nvSpPr>
        <p:spPr bwMode="gray">
          <a:xfrm>
            <a:off x="3390516" y="2852936"/>
            <a:ext cx="2373770" cy="46166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Beregningen tager udgangspunkt i, at 18 plejefamilier deltager pr. år i en periode på 3 år.</a:t>
            </a:r>
          </a:p>
        </p:txBody>
      </p:sp>
      <p:sp>
        <p:nvSpPr>
          <p:cNvPr id="64" name="PE Text Placeholder 182">
            <a:extLst>
              <a:ext uri="{FF2B5EF4-FFF2-40B4-BE49-F238E27FC236}">
                <a16:creationId xmlns:a16="http://schemas.microsoft.com/office/drawing/2014/main" id="{992407F9-B560-400E-8F59-78ADB48343EF}"/>
              </a:ext>
            </a:extLst>
          </p:cNvPr>
          <p:cNvSpPr txBox="1">
            <a:spLocks/>
          </p:cNvSpPr>
          <p:nvPr/>
        </p:nvSpPr>
        <p:spPr bwMode="gray">
          <a:xfrm>
            <a:off x="2135250" y="3767739"/>
            <a:ext cx="852574"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 overensstemmelse </a:t>
            </a:r>
          </a:p>
        </p:txBody>
      </p:sp>
      <p:sp>
        <p:nvSpPr>
          <p:cNvPr id="65" name="PE Text Placeholder 182">
            <a:extLst>
              <a:ext uri="{FF2B5EF4-FFF2-40B4-BE49-F238E27FC236}">
                <a16:creationId xmlns:a16="http://schemas.microsoft.com/office/drawing/2014/main" id="{992407F9-B560-400E-8F59-78ADB48343EF}"/>
              </a:ext>
            </a:extLst>
          </p:cNvPr>
          <p:cNvSpPr txBox="1">
            <a:spLocks/>
          </p:cNvSpPr>
          <p:nvPr/>
        </p:nvSpPr>
        <p:spPr bwMode="gray">
          <a:xfrm>
            <a:off x="683568"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  overensstemmelse</a:t>
            </a:r>
          </a:p>
        </p:txBody>
      </p:sp>
      <p:sp>
        <p:nvSpPr>
          <p:cNvPr id="66" name="PE Text Placeholder 196">
            <a:extLst>
              <a:ext uri="{FF2B5EF4-FFF2-40B4-BE49-F238E27FC236}">
                <a16:creationId xmlns:a16="http://schemas.microsoft.com/office/drawing/2014/main" id="{8AE67CE0-B654-4ECC-BA53-45D4E4A08207}"/>
              </a:ext>
            </a:extLst>
          </p:cNvPr>
          <p:cNvSpPr txBox="1">
            <a:spLocks/>
          </p:cNvSpPr>
          <p:nvPr/>
        </p:nvSpPr>
        <p:spPr bwMode="gray">
          <a:xfrm>
            <a:off x="1691680" y="5415027"/>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67" name="Rektangel 66"/>
          <p:cNvSpPr/>
          <p:nvPr/>
        </p:nvSpPr>
        <p:spPr>
          <a:xfrm>
            <a:off x="683568" y="5292312"/>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8" name="PE Text Placeholder 196">
            <a:extLst>
              <a:ext uri="{FF2B5EF4-FFF2-40B4-BE49-F238E27FC236}">
                <a16:creationId xmlns:a16="http://schemas.microsoft.com/office/drawing/2014/main" id="{6D4CC694-CEC3-43C9-8858-787418FD08FD}"/>
              </a:ext>
            </a:extLst>
          </p:cNvPr>
          <p:cNvSpPr txBox="1">
            <a:spLocks/>
          </p:cNvSpPr>
          <p:nvPr/>
        </p:nvSpPr>
        <p:spPr bwMode="gray">
          <a:xfrm>
            <a:off x="1120157" y="5312785"/>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69" name="PE Text Placeholder 182">
            <a:extLst>
              <a:ext uri="{FF2B5EF4-FFF2-40B4-BE49-F238E27FC236}">
                <a16:creationId xmlns:a16="http://schemas.microsoft.com/office/drawing/2014/main" id="{992407F9-B560-400E-8F59-78ADB48343EF}"/>
              </a:ext>
            </a:extLst>
          </p:cNvPr>
          <p:cNvSpPr txBox="1">
            <a:spLocks/>
          </p:cNvSpPr>
          <p:nvPr/>
        </p:nvSpPr>
        <p:spPr bwMode="gray">
          <a:xfrm>
            <a:off x="2123728" y="5559043"/>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 overensstemmelse</a:t>
            </a:r>
          </a:p>
        </p:txBody>
      </p:sp>
      <p:sp>
        <p:nvSpPr>
          <p:cNvPr id="70" name="PE Text Placeholder 182">
            <a:extLst>
              <a:ext uri="{FF2B5EF4-FFF2-40B4-BE49-F238E27FC236}">
                <a16:creationId xmlns:a16="http://schemas.microsoft.com/office/drawing/2014/main" id="{992407F9-B560-400E-8F59-78ADB48343EF}"/>
              </a:ext>
            </a:extLst>
          </p:cNvPr>
          <p:cNvSpPr txBox="1">
            <a:spLocks/>
          </p:cNvSpPr>
          <p:nvPr/>
        </p:nvSpPr>
        <p:spPr bwMode="gray">
          <a:xfrm>
            <a:off x="683568" y="5559043"/>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 overensstemmelse</a:t>
            </a:r>
          </a:p>
        </p:txBody>
      </p:sp>
      <p:sp>
        <p:nvSpPr>
          <p:cNvPr id="87" name="PE Text Placeholder 196">
            <a:extLst>
              <a:ext uri="{FF2B5EF4-FFF2-40B4-BE49-F238E27FC236}">
                <a16:creationId xmlns:a16="http://schemas.microsoft.com/office/drawing/2014/main" id="{8AE67CE0-B654-4ECC-BA53-45D4E4A08207}"/>
              </a:ext>
            </a:extLst>
          </p:cNvPr>
          <p:cNvSpPr txBox="1">
            <a:spLocks/>
          </p:cNvSpPr>
          <p:nvPr/>
        </p:nvSpPr>
        <p:spPr bwMode="gray">
          <a:xfrm>
            <a:off x="4427984" y="36237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89" name="Rektangel 88"/>
          <p:cNvSpPr/>
          <p:nvPr/>
        </p:nvSpPr>
        <p:spPr>
          <a:xfrm>
            <a:off x="3419872" y="35010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0" name="PE Text Placeholder 196">
            <a:extLst>
              <a:ext uri="{FF2B5EF4-FFF2-40B4-BE49-F238E27FC236}">
                <a16:creationId xmlns:a16="http://schemas.microsoft.com/office/drawing/2014/main" id="{6D4CC694-CEC3-43C9-8858-787418FD08FD}"/>
              </a:ext>
            </a:extLst>
          </p:cNvPr>
          <p:cNvSpPr txBox="1">
            <a:spLocks/>
          </p:cNvSpPr>
          <p:nvPr/>
        </p:nvSpPr>
        <p:spPr bwMode="gray">
          <a:xfrm>
            <a:off x="5296621" y="35214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91" name="PE Text Placeholder 182">
            <a:extLst>
              <a:ext uri="{FF2B5EF4-FFF2-40B4-BE49-F238E27FC236}">
                <a16:creationId xmlns:a16="http://schemas.microsoft.com/office/drawing/2014/main" id="{992407F9-B560-400E-8F59-78ADB48343EF}"/>
              </a:ext>
            </a:extLst>
          </p:cNvPr>
          <p:cNvSpPr txBox="1">
            <a:spLocks/>
          </p:cNvSpPr>
          <p:nvPr/>
        </p:nvSpPr>
        <p:spPr bwMode="gray">
          <a:xfrm>
            <a:off x="4969291"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Højt vidensgrundlag</a:t>
            </a:r>
          </a:p>
        </p:txBody>
      </p:sp>
      <p:sp>
        <p:nvSpPr>
          <p:cNvPr id="92" name="PE Text Placeholder 182">
            <a:extLst>
              <a:ext uri="{FF2B5EF4-FFF2-40B4-BE49-F238E27FC236}">
                <a16:creationId xmlns:a16="http://schemas.microsoft.com/office/drawing/2014/main" id="{992407F9-B560-400E-8F59-78ADB48343EF}"/>
              </a:ext>
            </a:extLst>
          </p:cNvPr>
          <p:cNvSpPr txBox="1">
            <a:spLocks/>
          </p:cNvSpPr>
          <p:nvPr/>
        </p:nvSpPr>
        <p:spPr bwMode="gray">
          <a:xfrm>
            <a:off x="3419872"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Lavt vidensgrundlag</a:t>
            </a:r>
          </a:p>
        </p:txBody>
      </p:sp>
      <p:sp>
        <p:nvSpPr>
          <p:cNvPr id="96" name="PE Text Placeholder 196">
            <a:extLst>
              <a:ext uri="{FF2B5EF4-FFF2-40B4-BE49-F238E27FC236}">
                <a16:creationId xmlns:a16="http://schemas.microsoft.com/office/drawing/2014/main" id="{8AE67CE0-B654-4ECC-BA53-45D4E4A08207}"/>
              </a:ext>
            </a:extLst>
          </p:cNvPr>
          <p:cNvSpPr txBox="1">
            <a:spLocks/>
          </p:cNvSpPr>
          <p:nvPr/>
        </p:nvSpPr>
        <p:spPr bwMode="gray">
          <a:xfrm>
            <a:off x="7271053" y="3620148"/>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97" name="PE Text Placeholder 196">
            <a:extLst>
              <a:ext uri="{FF2B5EF4-FFF2-40B4-BE49-F238E27FC236}">
                <a16:creationId xmlns:a16="http://schemas.microsoft.com/office/drawing/2014/main" id="{8AE67CE0-B654-4ECC-BA53-45D4E4A08207}"/>
              </a:ext>
            </a:extLst>
          </p:cNvPr>
          <p:cNvSpPr txBox="1">
            <a:spLocks/>
          </p:cNvSpPr>
          <p:nvPr/>
        </p:nvSpPr>
        <p:spPr bwMode="gray">
          <a:xfrm>
            <a:off x="7199045" y="36237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00" name="Rektangel 99"/>
          <p:cNvSpPr/>
          <p:nvPr/>
        </p:nvSpPr>
        <p:spPr>
          <a:xfrm>
            <a:off x="6156176" y="35010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2" name="PE Text Placeholder 196">
            <a:extLst>
              <a:ext uri="{FF2B5EF4-FFF2-40B4-BE49-F238E27FC236}">
                <a16:creationId xmlns:a16="http://schemas.microsoft.com/office/drawing/2014/main" id="{6D4CC694-CEC3-43C9-8858-787418FD08FD}"/>
              </a:ext>
            </a:extLst>
          </p:cNvPr>
          <p:cNvSpPr txBox="1">
            <a:spLocks/>
          </p:cNvSpPr>
          <p:nvPr/>
        </p:nvSpPr>
        <p:spPr bwMode="gray">
          <a:xfrm>
            <a:off x="8067682" y="35214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03" name="PE Text Placeholder 182">
            <a:extLst>
              <a:ext uri="{FF2B5EF4-FFF2-40B4-BE49-F238E27FC236}">
                <a16:creationId xmlns:a16="http://schemas.microsoft.com/office/drawing/2014/main" id="{992407F9-B560-400E-8F59-78ADB48343EF}"/>
              </a:ext>
            </a:extLst>
          </p:cNvPr>
          <p:cNvSpPr txBox="1">
            <a:spLocks/>
          </p:cNvSpPr>
          <p:nvPr/>
        </p:nvSpPr>
        <p:spPr bwMode="gray">
          <a:xfrm>
            <a:off x="7688854"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Højt vidensgrundlag</a:t>
            </a:r>
          </a:p>
        </p:txBody>
      </p:sp>
      <p:sp>
        <p:nvSpPr>
          <p:cNvPr id="104" name="PE Text Placeholder 182">
            <a:extLst>
              <a:ext uri="{FF2B5EF4-FFF2-40B4-BE49-F238E27FC236}">
                <a16:creationId xmlns:a16="http://schemas.microsoft.com/office/drawing/2014/main" id="{992407F9-B560-400E-8F59-78ADB48343EF}"/>
              </a:ext>
            </a:extLst>
          </p:cNvPr>
          <p:cNvSpPr txBox="1">
            <a:spLocks/>
          </p:cNvSpPr>
          <p:nvPr/>
        </p:nvSpPr>
        <p:spPr bwMode="gray">
          <a:xfrm>
            <a:off x="6156176"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Lavt vidensgrundlag</a:t>
            </a:r>
          </a:p>
        </p:txBody>
      </p:sp>
      <p:sp>
        <p:nvSpPr>
          <p:cNvPr id="105" name="PE Text Placeholder 196">
            <a:extLst>
              <a:ext uri="{FF2B5EF4-FFF2-40B4-BE49-F238E27FC236}">
                <a16:creationId xmlns:a16="http://schemas.microsoft.com/office/drawing/2014/main" id="{8AE67CE0-B654-4ECC-BA53-45D4E4A08207}"/>
              </a:ext>
            </a:extLst>
          </p:cNvPr>
          <p:cNvSpPr txBox="1">
            <a:spLocks/>
          </p:cNvSpPr>
          <p:nvPr/>
        </p:nvSpPr>
        <p:spPr bwMode="gray">
          <a:xfrm>
            <a:off x="4499992" y="5420348"/>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0" name="PE Text Placeholder 196">
            <a:extLst>
              <a:ext uri="{FF2B5EF4-FFF2-40B4-BE49-F238E27FC236}">
                <a16:creationId xmlns:a16="http://schemas.microsoft.com/office/drawing/2014/main" id="{8AE67CE0-B654-4ECC-BA53-45D4E4A08207}"/>
              </a:ext>
            </a:extLst>
          </p:cNvPr>
          <p:cNvSpPr txBox="1">
            <a:spLocks/>
          </p:cNvSpPr>
          <p:nvPr/>
        </p:nvSpPr>
        <p:spPr bwMode="gray">
          <a:xfrm>
            <a:off x="4427984" y="54239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1" name="Rektangel 120"/>
          <p:cNvSpPr/>
          <p:nvPr/>
        </p:nvSpPr>
        <p:spPr>
          <a:xfrm>
            <a:off x="3419872" y="53012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2" name="PE Text Placeholder 196">
            <a:extLst>
              <a:ext uri="{FF2B5EF4-FFF2-40B4-BE49-F238E27FC236}">
                <a16:creationId xmlns:a16="http://schemas.microsoft.com/office/drawing/2014/main" id="{6D4CC694-CEC3-43C9-8858-787418FD08FD}"/>
              </a:ext>
            </a:extLst>
          </p:cNvPr>
          <p:cNvSpPr txBox="1">
            <a:spLocks/>
          </p:cNvSpPr>
          <p:nvPr/>
        </p:nvSpPr>
        <p:spPr bwMode="gray">
          <a:xfrm>
            <a:off x="3491880" y="53216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3" name="PE Text Placeholder 182">
            <a:extLst>
              <a:ext uri="{FF2B5EF4-FFF2-40B4-BE49-F238E27FC236}">
                <a16:creationId xmlns:a16="http://schemas.microsoft.com/office/drawing/2014/main" id="{992407F9-B560-400E-8F59-78ADB48343EF}"/>
              </a:ext>
            </a:extLst>
          </p:cNvPr>
          <p:cNvSpPr txBox="1">
            <a:spLocks/>
          </p:cNvSpPr>
          <p:nvPr/>
        </p:nvSpPr>
        <p:spPr bwMode="gray">
          <a:xfrm>
            <a:off x="4969291" y="55679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Højt vidensgrundlag</a:t>
            </a:r>
          </a:p>
        </p:txBody>
      </p:sp>
      <p:sp>
        <p:nvSpPr>
          <p:cNvPr id="124" name="PE Text Placeholder 182">
            <a:extLst>
              <a:ext uri="{FF2B5EF4-FFF2-40B4-BE49-F238E27FC236}">
                <a16:creationId xmlns:a16="http://schemas.microsoft.com/office/drawing/2014/main" id="{992407F9-B560-400E-8F59-78ADB48343EF}"/>
              </a:ext>
            </a:extLst>
          </p:cNvPr>
          <p:cNvSpPr txBox="1">
            <a:spLocks/>
          </p:cNvSpPr>
          <p:nvPr/>
        </p:nvSpPr>
        <p:spPr bwMode="gray">
          <a:xfrm>
            <a:off x="3419872" y="55679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Lavt vidensgrundlag</a:t>
            </a:r>
          </a:p>
        </p:txBody>
      </p:sp>
      <p:sp>
        <p:nvSpPr>
          <p:cNvPr id="125" name="PE Text Placeholder 196">
            <a:extLst>
              <a:ext uri="{FF2B5EF4-FFF2-40B4-BE49-F238E27FC236}">
                <a16:creationId xmlns:a16="http://schemas.microsoft.com/office/drawing/2014/main" id="{8AE67CE0-B654-4ECC-BA53-45D4E4A08207}"/>
              </a:ext>
            </a:extLst>
          </p:cNvPr>
          <p:cNvSpPr txBox="1">
            <a:spLocks/>
          </p:cNvSpPr>
          <p:nvPr/>
        </p:nvSpPr>
        <p:spPr bwMode="gray">
          <a:xfrm>
            <a:off x="7236296" y="5420348"/>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6" name="PE Text Placeholder 196">
            <a:extLst>
              <a:ext uri="{FF2B5EF4-FFF2-40B4-BE49-F238E27FC236}">
                <a16:creationId xmlns:a16="http://schemas.microsoft.com/office/drawing/2014/main" id="{8AE67CE0-B654-4ECC-BA53-45D4E4A08207}"/>
              </a:ext>
            </a:extLst>
          </p:cNvPr>
          <p:cNvSpPr txBox="1">
            <a:spLocks/>
          </p:cNvSpPr>
          <p:nvPr/>
        </p:nvSpPr>
        <p:spPr bwMode="gray">
          <a:xfrm>
            <a:off x="7164288" y="54239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7" name="Rektangel 126"/>
          <p:cNvSpPr/>
          <p:nvPr/>
        </p:nvSpPr>
        <p:spPr>
          <a:xfrm>
            <a:off x="6156176" y="53012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8" name="PE Text Placeholder 196">
            <a:extLst>
              <a:ext uri="{FF2B5EF4-FFF2-40B4-BE49-F238E27FC236}">
                <a16:creationId xmlns:a16="http://schemas.microsoft.com/office/drawing/2014/main" id="{6D4CC694-CEC3-43C9-8858-787418FD08FD}"/>
              </a:ext>
            </a:extLst>
          </p:cNvPr>
          <p:cNvSpPr txBox="1">
            <a:spLocks/>
          </p:cNvSpPr>
          <p:nvPr/>
        </p:nvSpPr>
        <p:spPr bwMode="gray">
          <a:xfrm>
            <a:off x="8032925" y="53216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9" name="PE Text Placeholder 182">
            <a:extLst>
              <a:ext uri="{FF2B5EF4-FFF2-40B4-BE49-F238E27FC236}">
                <a16:creationId xmlns:a16="http://schemas.microsoft.com/office/drawing/2014/main" id="{992407F9-B560-400E-8F59-78ADB48343EF}"/>
              </a:ext>
            </a:extLst>
          </p:cNvPr>
          <p:cNvSpPr txBox="1">
            <a:spLocks/>
          </p:cNvSpPr>
          <p:nvPr/>
        </p:nvSpPr>
        <p:spPr bwMode="gray">
          <a:xfrm>
            <a:off x="7705595" y="55679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Højt vidensgrundlag</a:t>
            </a:r>
          </a:p>
        </p:txBody>
      </p:sp>
      <p:sp>
        <p:nvSpPr>
          <p:cNvPr id="130" name="PE Text Placeholder 182">
            <a:extLst>
              <a:ext uri="{FF2B5EF4-FFF2-40B4-BE49-F238E27FC236}">
                <a16:creationId xmlns:a16="http://schemas.microsoft.com/office/drawing/2014/main" id="{992407F9-B560-400E-8F59-78ADB48343EF}"/>
              </a:ext>
            </a:extLst>
          </p:cNvPr>
          <p:cNvSpPr txBox="1">
            <a:spLocks/>
          </p:cNvSpPr>
          <p:nvPr/>
        </p:nvSpPr>
        <p:spPr bwMode="gray">
          <a:xfrm>
            <a:off x="6156176" y="55679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Lavt vidensgrundlag</a:t>
            </a:r>
          </a:p>
        </p:txBody>
      </p:sp>
    </p:spTree>
    <p:extLst>
      <p:ext uri="{BB962C8B-B14F-4D97-AF65-F5344CB8AC3E}">
        <p14:creationId xmlns:p14="http://schemas.microsoft.com/office/powerpoint/2010/main" val="3219878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E Text Placeholder 145"/>
          <p:cNvSpPr txBox="1">
            <a:spLocks/>
          </p:cNvSpPr>
          <p:nvPr/>
        </p:nvSpPr>
        <p:spPr bwMode="gray">
          <a:xfrm>
            <a:off x="539726" y="980729"/>
            <a:ext cx="8064722" cy="966758"/>
          </a:xfrm>
          <a:prstGeom prst="rect">
            <a:avLst/>
          </a:prstGeom>
          <a:solidFill>
            <a:schemeClr val="bg1">
              <a:lumMod val="95000"/>
            </a:schemeClr>
          </a:solidFill>
          <a:ln>
            <a:noFill/>
          </a:ln>
        </p:spPr>
        <p:txBody>
          <a:bodyPr vert="horz" wrap="square" lIns="108011" tIns="108011" rIns="108011" bIns="108011" rtlCol="0" anchor="ctr"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i="0" dirty="0">
                <a:solidFill>
                  <a:srgbClr val="7090AD"/>
                </a:solidFill>
                <a:latin typeface="Century Gothic" panose="020B0502020202020204" pitchFamily="34" charset="0"/>
              </a:rPr>
              <a:t>RESULTATER</a:t>
            </a:r>
          </a:p>
          <a:p>
            <a:r>
              <a:rPr lang="da-DK" sz="1000" i="0" dirty="0">
                <a:solidFill>
                  <a:srgbClr val="7090AD"/>
                </a:solidFill>
                <a:latin typeface="Century Gothic" panose="020B0502020202020204" pitchFamily="34" charset="0"/>
              </a:rPr>
              <a:t>Over en niårig periode spænder nettoresultatet fra ca. -1,5 mio. kr. til ca. 10,3 mio. kr. ved succesrater på hhv. 0 pct. og 12 pct.. Ved en succesrate på 2 pct. ses et positivt nettoresultat på ca. 430.000 kr., svarende til ca. 8.000 kr. pr. deltager  (nutidsværdi, 2018)*. De forventede positive budgetøkonomiske konsekvenser kommer især fra sparede sociale foranstaltninger til børn og unge under 18 år. </a:t>
            </a:r>
          </a:p>
        </p:txBody>
      </p:sp>
      <p:sp>
        <p:nvSpPr>
          <p:cNvPr id="15" name="PE Text Placeholder 196"/>
          <p:cNvSpPr txBox="1">
            <a:spLocks/>
          </p:cNvSpPr>
          <p:nvPr/>
        </p:nvSpPr>
        <p:spPr bwMode="gray">
          <a:xfrm>
            <a:off x="2496827" y="4853750"/>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6" name="PE Text Placeholder 182">
            <a:extLst>
              <a:ext uri="{FF2B5EF4-FFF2-40B4-BE49-F238E27FC236}">
                <a16:creationId xmlns:a16="http://schemas.microsoft.com/office/drawing/2014/main" id="{992407F9-B560-400E-8F59-78ADB48343EF}"/>
              </a:ext>
            </a:extLst>
          </p:cNvPr>
          <p:cNvSpPr txBox="1">
            <a:spLocks/>
          </p:cNvSpPr>
          <p:nvPr/>
        </p:nvSpPr>
        <p:spPr bwMode="gray">
          <a:xfrm>
            <a:off x="583641" y="5949280"/>
            <a:ext cx="7804783" cy="369332"/>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8011" indent="-457246">
              <a:buNone/>
            </a:pPr>
            <a:r>
              <a:rPr lang="da-DK" sz="800" dirty="0">
                <a:solidFill>
                  <a:srgbClr val="2F526F"/>
                </a:solidFill>
                <a:latin typeface="Century Gothic" panose="020B0502020202020204" pitchFamily="34" charset="0"/>
              </a:rPr>
              <a:t>* 	</a:t>
            </a:r>
            <a:r>
              <a:rPr lang="da-DK" sz="800" dirty="0">
                <a:solidFill>
                  <a:srgbClr val="7090AD"/>
                </a:solidFill>
                <a:latin typeface="Century Gothic" panose="020B0502020202020204" pitchFamily="34" charset="0"/>
              </a:rPr>
              <a:t>Nettoresultatet er summen af indsatsens omkostninger og de økonomiske konsekvenser over tid, som følger af den effekt indsatsen har på borgerne. Et positivt budgetøkonomisk nettoresultat betyder, at omkostningerne til indsatsen er lavere end de samlede økonomiske konsekvenser, og omvendt betyder et negativt nettoresultat, at omkostningerne til indsatsen overstiger de samlede økonomiske konsekvenser.</a:t>
            </a:r>
            <a:endParaRPr lang="da-DK" sz="100" dirty="0">
              <a:solidFill>
                <a:srgbClr val="7090AD"/>
              </a:solidFill>
              <a:latin typeface="Century Gothic" panose="020B0502020202020204" pitchFamily="34" charset="0"/>
            </a:endParaRPr>
          </a:p>
        </p:txBody>
      </p:sp>
      <p:sp>
        <p:nvSpPr>
          <p:cNvPr id="23" name="PE Text Placeholder 145">
            <a:extLst>
              <a:ext uri="{FF2B5EF4-FFF2-40B4-BE49-F238E27FC236}">
                <a16:creationId xmlns:a16="http://schemas.microsoft.com/office/drawing/2014/main" id="{442EB007-C55A-4913-AE98-75F10197A8E2}"/>
              </a:ext>
            </a:extLst>
          </p:cNvPr>
          <p:cNvSpPr txBox="1">
            <a:spLocks/>
          </p:cNvSpPr>
          <p:nvPr/>
        </p:nvSpPr>
        <p:spPr bwMode="gray">
          <a:xfrm>
            <a:off x="543098" y="435573"/>
            <a:ext cx="8061350" cy="433617"/>
          </a:xfrm>
          <a:prstGeom prst="rect">
            <a:avLst/>
          </a:prstGeom>
          <a:solidFill>
            <a:srgbClr val="AF292E"/>
          </a:solidFill>
          <a:ln>
            <a:noFill/>
          </a:ln>
        </p:spPr>
        <p:txBody>
          <a:bodyPr vert="horz" wrap="square" lIns="108011" tIns="108011" rIns="108011" bIns="108011" rtlCol="0" anchor="b" anchorCtr="0">
            <a:sp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da-DK" i="0" dirty="0">
                <a:solidFill>
                  <a:schemeClr val="bg1"/>
                </a:solidFill>
                <a:latin typeface="Century Gothic" panose="020B0502020202020204" pitchFamily="34" charset="0"/>
              </a:rPr>
              <a:t>ØKONOMISK BEREGNING MED SØM</a:t>
            </a:r>
          </a:p>
        </p:txBody>
      </p:sp>
      <p:graphicFrame>
        <p:nvGraphicFramePr>
          <p:cNvPr id="9" name="Diagram 8"/>
          <p:cNvGraphicFramePr/>
          <p:nvPr>
            <p:extLst>
              <p:ext uri="{D42A27DB-BD31-4B8C-83A1-F6EECF244321}">
                <p14:modId xmlns:p14="http://schemas.microsoft.com/office/powerpoint/2010/main" val="3383791246"/>
              </p:ext>
            </p:extLst>
          </p:nvPr>
        </p:nvGraphicFramePr>
        <p:xfrm>
          <a:off x="4716016" y="2251938"/>
          <a:ext cx="3816422" cy="3481318"/>
        </p:xfrm>
        <a:graphic>
          <a:graphicData uri="http://schemas.openxmlformats.org/drawingml/2006/chart">
            <c:chart xmlns:c="http://schemas.openxmlformats.org/drawingml/2006/chart" xmlns:r="http://schemas.openxmlformats.org/officeDocument/2006/relationships" r:id="rId2"/>
          </a:graphicData>
        </a:graphic>
      </p:graphicFrame>
      <p:sp>
        <p:nvSpPr>
          <p:cNvPr id="18" name="PE Text Placeholder 157"/>
          <p:cNvSpPr txBox="1">
            <a:spLocks/>
          </p:cNvSpPr>
          <p:nvPr/>
        </p:nvSpPr>
        <p:spPr bwMode="gray">
          <a:xfrm>
            <a:off x="4644008" y="2102201"/>
            <a:ext cx="3960439" cy="3703063"/>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r>
              <a:rPr lang="en-GB" sz="800" i="1" dirty="0">
                <a:solidFill>
                  <a:srgbClr val="7090AD"/>
                </a:solidFill>
              </a:rPr>
              <a:t>.</a:t>
            </a:r>
          </a:p>
          <a:p>
            <a:pPr>
              <a:buClrTx/>
              <a:buFont typeface="Trebuchet MS" panose="020B0603020202020204" pitchFamily="34" charset="0"/>
              <a:buChar char="·"/>
            </a:pPr>
            <a:endParaRPr lang="da-DK" sz="800" dirty="0"/>
          </a:p>
        </p:txBody>
      </p:sp>
      <p:sp>
        <p:nvSpPr>
          <p:cNvPr id="2" name="Tekstboks 1"/>
          <p:cNvSpPr txBox="1"/>
          <p:nvPr/>
        </p:nvSpPr>
        <p:spPr>
          <a:xfrm>
            <a:off x="4653384" y="2209441"/>
            <a:ext cx="1656184" cy="215444"/>
          </a:xfrm>
          <a:prstGeom prst="rect">
            <a:avLst/>
          </a:prstGeom>
          <a:noFill/>
        </p:spPr>
        <p:txBody>
          <a:bodyPr wrap="square" rtlCol="0">
            <a:spAutoFit/>
          </a:bodyPr>
          <a:lstStyle/>
          <a:p>
            <a:r>
              <a:rPr lang="da-DK" sz="800" i="1" dirty="0">
                <a:solidFill>
                  <a:srgbClr val="7090AD"/>
                </a:solidFill>
              </a:rPr>
              <a:t>Nettoresultat, kr.</a:t>
            </a:r>
          </a:p>
        </p:txBody>
      </p:sp>
      <p:sp>
        <p:nvSpPr>
          <p:cNvPr id="20" name="PE Text Placeholder 157"/>
          <p:cNvSpPr txBox="1">
            <a:spLocks/>
          </p:cNvSpPr>
          <p:nvPr/>
        </p:nvSpPr>
        <p:spPr bwMode="gray">
          <a:xfrm>
            <a:off x="539552" y="2102201"/>
            <a:ext cx="3960439" cy="3703063"/>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r>
              <a:rPr lang="en-GB" sz="800" i="1" dirty="0">
                <a:solidFill>
                  <a:srgbClr val="7090AD"/>
                </a:solidFill>
              </a:rPr>
              <a:t>.</a:t>
            </a:r>
          </a:p>
          <a:p>
            <a:pPr>
              <a:buClrTx/>
              <a:buFont typeface="Trebuchet MS" panose="020B0603020202020204" pitchFamily="34" charset="0"/>
              <a:buChar char="·"/>
            </a:pPr>
            <a:endParaRPr lang="da-DK" sz="800" dirty="0"/>
          </a:p>
        </p:txBody>
      </p:sp>
      <p:sp>
        <p:nvSpPr>
          <p:cNvPr id="14" name="PE Text Placeholder 145"/>
          <p:cNvSpPr txBox="1">
            <a:spLocks/>
          </p:cNvSpPr>
          <p:nvPr/>
        </p:nvSpPr>
        <p:spPr bwMode="gray">
          <a:xfrm>
            <a:off x="674280" y="1947487"/>
            <a:ext cx="3710751" cy="257377"/>
          </a:xfrm>
          <a:prstGeom prst="rect">
            <a:avLst/>
          </a:prstGeom>
          <a:solidFill>
            <a:schemeClr val="bg1"/>
          </a:solidFill>
          <a:ln>
            <a:noFill/>
          </a:ln>
        </p:spPr>
        <p:txBody>
          <a:bodyPr vert="horz" wrap="non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Nettoresultat for perioden 2019-2027, succesrate 2 pct.</a:t>
            </a:r>
          </a:p>
        </p:txBody>
      </p:sp>
      <p:sp>
        <p:nvSpPr>
          <p:cNvPr id="21" name="PE Text Placeholder 145"/>
          <p:cNvSpPr txBox="1">
            <a:spLocks/>
          </p:cNvSpPr>
          <p:nvPr/>
        </p:nvSpPr>
        <p:spPr bwMode="gray">
          <a:xfrm>
            <a:off x="5204160" y="1947487"/>
            <a:ext cx="2820379" cy="257377"/>
          </a:xfrm>
          <a:prstGeom prst="rect">
            <a:avLst/>
          </a:prstGeom>
          <a:solidFill>
            <a:schemeClr val="bg1"/>
          </a:solidFill>
          <a:ln>
            <a:noFill/>
          </a:ln>
        </p:spPr>
        <p:txBody>
          <a:bodyPr vert="horz" wrap="non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Følsomhedsanalyse, succesrate 0-20 pct.</a:t>
            </a:r>
          </a:p>
        </p:txBody>
      </p:sp>
      <p:graphicFrame>
        <p:nvGraphicFramePr>
          <p:cNvPr id="17" name="Diagram 16"/>
          <p:cNvGraphicFramePr>
            <a:graphicFrameLocks/>
          </p:cNvGraphicFramePr>
          <p:nvPr>
            <p:extLst>
              <p:ext uri="{D42A27DB-BD31-4B8C-83A1-F6EECF244321}">
                <p14:modId xmlns:p14="http://schemas.microsoft.com/office/powerpoint/2010/main" val="3793437671"/>
              </p:ext>
            </p:extLst>
          </p:nvPr>
        </p:nvGraphicFramePr>
        <p:xfrm>
          <a:off x="660877" y="2209441"/>
          <a:ext cx="3724154" cy="35238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33345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da-DK" dirty="0"/>
              <a:t>SØM-beregning af</a:t>
            </a:r>
            <a:br>
              <a:rPr lang="da-DK" dirty="0"/>
            </a:br>
            <a:r>
              <a:rPr lang="da-DK" dirty="0"/>
              <a:t>MI/KAT-GO</a:t>
            </a:r>
            <a:br>
              <a:rPr lang="da-DK" dirty="0"/>
            </a:br>
            <a:r>
              <a:rPr lang="da-DK" sz="2000" dirty="0"/>
              <a:t>Kort fortalt</a:t>
            </a:r>
          </a:p>
        </p:txBody>
      </p:sp>
      <p:sp>
        <p:nvSpPr>
          <p:cNvPr id="8" name="Pladsholder til tekst 7"/>
          <p:cNvSpPr>
            <a:spLocks noGrp="1"/>
          </p:cNvSpPr>
          <p:nvPr>
            <p:ph type="body" sz="quarter" idx="14"/>
          </p:nvPr>
        </p:nvSpPr>
        <p:spPr/>
        <p:txBody>
          <a:bodyPr>
            <a:normAutofit fontScale="25000" lnSpcReduction="20000"/>
          </a:bodyPr>
          <a:lstStyle/>
          <a:p>
            <a:endParaRPr lang="da-DK"/>
          </a:p>
        </p:txBody>
      </p:sp>
      <p:sp>
        <p:nvSpPr>
          <p:cNvPr id="7" name="Pladsholder til tekst 6"/>
          <p:cNvSpPr>
            <a:spLocks noGrp="1"/>
          </p:cNvSpPr>
          <p:nvPr>
            <p:ph type="body" sz="quarter" idx="13"/>
          </p:nvPr>
        </p:nvSpPr>
        <p:spPr/>
        <p:txBody>
          <a:bodyPr>
            <a:normAutofit fontScale="25000" lnSpcReduction="20000"/>
          </a:bodyPr>
          <a:lstStyle/>
          <a:p>
            <a:endParaRPr lang="da-DK"/>
          </a:p>
        </p:txBody>
      </p:sp>
      <p:sp>
        <p:nvSpPr>
          <p:cNvPr id="3" name="Undertitel 2"/>
          <p:cNvSpPr>
            <a:spLocks noGrp="1"/>
          </p:cNvSpPr>
          <p:nvPr>
            <p:ph type="body" sz="quarter" idx="11"/>
          </p:nvPr>
        </p:nvSpPr>
        <p:spPr/>
        <p:txBody>
          <a:bodyPr>
            <a:noAutofit/>
          </a:bodyPr>
          <a:lstStyle/>
          <a:p>
            <a:r>
              <a:rPr lang="da-DK" dirty="0">
                <a:solidFill>
                  <a:srgbClr val="C00000"/>
                </a:solidFill>
                <a:latin typeface="Arial" panose="020B0604020202020204" pitchFamily="34" charset="0"/>
                <a:cs typeface="Arial" panose="020B0604020202020204" pitchFamily="34" charset="0"/>
              </a:rPr>
              <a:t>SØM-beregning af MI/KAT-GO (MOVE)</a:t>
            </a:r>
            <a:br>
              <a:rPr lang="da-DK" dirty="0">
                <a:solidFill>
                  <a:srgbClr val="C00000"/>
                </a:solidFill>
                <a:latin typeface="Arial" panose="020B0604020202020204" pitchFamily="34" charset="0"/>
                <a:cs typeface="Arial" panose="020B0604020202020204" pitchFamily="34" charset="0"/>
              </a:rPr>
            </a:br>
            <a:r>
              <a:rPr lang="da-DK" sz="1800" dirty="0">
                <a:solidFill>
                  <a:srgbClr val="C00000"/>
                </a:solidFill>
                <a:latin typeface="Arial" panose="020B0604020202020204" pitchFamily="34" charset="0"/>
                <a:cs typeface="Arial" panose="020B0604020202020204" pitchFamily="34" charset="0"/>
              </a:rPr>
              <a:t>Kort fortalt</a:t>
            </a:r>
            <a:endParaRPr lang="da-DK" sz="1800" dirty="0"/>
          </a:p>
        </p:txBody>
      </p:sp>
      <p:sp>
        <p:nvSpPr>
          <p:cNvPr id="9" name="Pladsholder til tekst 8"/>
          <p:cNvSpPr>
            <a:spLocks noGrp="1"/>
          </p:cNvSpPr>
          <p:nvPr>
            <p:ph type="body" sz="quarter" idx="16"/>
          </p:nvPr>
        </p:nvSpPr>
        <p:spPr/>
        <p:txBody>
          <a:bodyPr>
            <a:normAutofit fontScale="25000" lnSpcReduction="20000"/>
          </a:bodyPr>
          <a:lstStyle/>
          <a:p>
            <a:endParaRPr lang="da-DK"/>
          </a:p>
        </p:txBody>
      </p:sp>
    </p:spTree>
    <p:extLst>
      <p:ext uri="{BB962C8B-B14F-4D97-AF65-F5344CB8AC3E}">
        <p14:creationId xmlns:p14="http://schemas.microsoft.com/office/powerpoint/2010/main" val="2986604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 Text Placeholder 157"/>
          <p:cNvSpPr txBox="1">
            <a:spLocks/>
          </p:cNvSpPr>
          <p:nvPr/>
        </p:nvSpPr>
        <p:spPr bwMode="gray">
          <a:xfrm>
            <a:off x="2696565" y="1928158"/>
            <a:ext cx="1125469" cy="123129"/>
          </a:xfrm>
          <a:prstGeom prst="rect">
            <a:avLst/>
          </a:prstGeom>
        </p:spPr>
        <p:txBody>
          <a:bodyPr wrap="square" lIns="0" tIns="0" rIns="0" bIns="0" anchor="b"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da-DK" sz="800" dirty="0">
              <a:solidFill>
                <a:srgbClr val="323435"/>
              </a:solidFill>
            </a:endParaRPr>
          </a:p>
        </p:txBody>
      </p:sp>
      <p:sp>
        <p:nvSpPr>
          <p:cNvPr id="28" name="PE Text Placeholder 157"/>
          <p:cNvSpPr txBox="1">
            <a:spLocks/>
          </p:cNvSpPr>
          <p:nvPr/>
        </p:nvSpPr>
        <p:spPr bwMode="gray">
          <a:xfrm>
            <a:off x="543098" y="4817091"/>
            <a:ext cx="8061349" cy="1687366"/>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da-DK" sz="800" dirty="0"/>
          </a:p>
        </p:txBody>
      </p:sp>
      <p:sp>
        <p:nvSpPr>
          <p:cNvPr id="29" name="PE Text Placeholder 145"/>
          <p:cNvSpPr txBox="1">
            <a:spLocks/>
          </p:cNvSpPr>
          <p:nvPr/>
        </p:nvSpPr>
        <p:spPr bwMode="gray">
          <a:xfrm>
            <a:off x="4050010" y="4755807"/>
            <a:ext cx="990810" cy="257369"/>
          </a:xfrm>
          <a:prstGeom prst="rect">
            <a:avLst/>
          </a:prstGeom>
          <a:solidFill>
            <a:schemeClr val="bg1"/>
          </a:solid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Deltagerne</a:t>
            </a:r>
          </a:p>
        </p:txBody>
      </p:sp>
      <p:sp>
        <p:nvSpPr>
          <p:cNvPr id="30" name="PE Text Placeholder 145"/>
          <p:cNvSpPr txBox="1">
            <a:spLocks/>
          </p:cNvSpPr>
          <p:nvPr/>
        </p:nvSpPr>
        <p:spPr bwMode="gray">
          <a:xfrm>
            <a:off x="543098" y="4179559"/>
            <a:ext cx="8061350" cy="504056"/>
          </a:xfrm>
          <a:prstGeom prst="rect">
            <a:avLst/>
          </a:prstGeom>
          <a:solidFill>
            <a:schemeClr val="bg1">
              <a:lumMod val="95000"/>
            </a:schemeClr>
          </a:solidFill>
          <a:ln>
            <a:noFill/>
          </a:ln>
        </p:spPr>
        <p:txBody>
          <a:bodyPr vert="horz" wrap="square" lIns="108000" tIns="108000" rIns="108000" bIns="108000" rtlCol="0" anchor="ctr"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i="0" dirty="0">
                <a:solidFill>
                  <a:srgbClr val="7090AD"/>
                </a:solidFill>
                <a:latin typeface="Century Gothic" panose="020B0502020202020204" pitchFamily="34" charset="0"/>
              </a:rPr>
              <a:t>MÅLGRUPPE</a:t>
            </a:r>
          </a:p>
          <a:p>
            <a:r>
              <a:rPr lang="da-DK" sz="1000" i="0" dirty="0">
                <a:solidFill>
                  <a:srgbClr val="7090AD"/>
                </a:solidFill>
                <a:latin typeface="Century Gothic" panose="020B0502020202020204" pitchFamily="34" charset="0"/>
              </a:rPr>
              <a:t>Unge i alderen 15-25 år med et behandlingskrævende forbrug af stoffer.</a:t>
            </a:r>
          </a:p>
        </p:txBody>
      </p:sp>
      <p:sp>
        <p:nvSpPr>
          <p:cNvPr id="47" name="PE Text Placeholder 145">
            <a:extLst>
              <a:ext uri="{FF2B5EF4-FFF2-40B4-BE49-F238E27FC236}">
                <a16:creationId xmlns:a16="http://schemas.microsoft.com/office/drawing/2014/main" id="{442EB007-C55A-4913-AE98-75F10197A8E2}"/>
              </a:ext>
            </a:extLst>
          </p:cNvPr>
          <p:cNvSpPr txBox="1">
            <a:spLocks/>
          </p:cNvSpPr>
          <p:nvPr/>
        </p:nvSpPr>
        <p:spPr bwMode="gray">
          <a:xfrm>
            <a:off x="543098" y="435615"/>
            <a:ext cx="8061350" cy="433575"/>
          </a:xfrm>
          <a:prstGeom prst="rect">
            <a:avLst/>
          </a:prstGeom>
          <a:solidFill>
            <a:srgbClr val="AF292E"/>
          </a:solidFill>
          <a:ln>
            <a:noFill/>
          </a:ln>
        </p:spPr>
        <p:txBody>
          <a:bodyPr vert="horz" wrap="square" lIns="108011" tIns="108011" rIns="108011" bIns="108011" rtlCol="0" anchor="b" anchorCtr="0">
            <a:sp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da-DK" i="0" dirty="0">
                <a:solidFill>
                  <a:schemeClr val="bg1"/>
                </a:solidFill>
                <a:latin typeface="Century Gothic" panose="020B0502020202020204" pitchFamily="34" charset="0"/>
              </a:rPr>
              <a:t>OM INDSATSEN MI/KAT-GO</a:t>
            </a:r>
          </a:p>
        </p:txBody>
      </p:sp>
      <p:sp>
        <p:nvSpPr>
          <p:cNvPr id="48" name="PE Text Placeholder 157"/>
          <p:cNvSpPr txBox="1">
            <a:spLocks/>
          </p:cNvSpPr>
          <p:nvPr/>
        </p:nvSpPr>
        <p:spPr bwMode="gray">
          <a:xfrm>
            <a:off x="543099" y="1989722"/>
            <a:ext cx="3956892" cy="2062751"/>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50" name="PE Text Placeholder 157"/>
          <p:cNvSpPr txBox="1">
            <a:spLocks/>
          </p:cNvSpPr>
          <p:nvPr/>
        </p:nvSpPr>
        <p:spPr bwMode="gray">
          <a:xfrm>
            <a:off x="4644008" y="1989722"/>
            <a:ext cx="3960439" cy="2062751"/>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51" name="PE Text Placeholder 145"/>
          <p:cNvSpPr txBox="1">
            <a:spLocks/>
          </p:cNvSpPr>
          <p:nvPr/>
        </p:nvSpPr>
        <p:spPr bwMode="gray">
          <a:xfrm>
            <a:off x="1740753" y="1916832"/>
            <a:ext cx="1607111" cy="257369"/>
          </a:xfrm>
          <a:prstGeom prst="rect">
            <a:avLst/>
          </a:prstGeom>
          <a:solidFill>
            <a:schemeClr val="bg1"/>
          </a:solid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Indhold af forløb</a:t>
            </a:r>
          </a:p>
        </p:txBody>
      </p:sp>
      <p:sp>
        <p:nvSpPr>
          <p:cNvPr id="53" name="PE Text Placeholder 145"/>
          <p:cNvSpPr txBox="1">
            <a:spLocks/>
          </p:cNvSpPr>
          <p:nvPr/>
        </p:nvSpPr>
        <p:spPr bwMode="gray">
          <a:xfrm>
            <a:off x="6012160" y="1916832"/>
            <a:ext cx="1046777" cy="257369"/>
          </a:xfrm>
          <a:prstGeom prst="rect">
            <a:avLst/>
          </a:prstGeom>
          <a:solidFill>
            <a:schemeClr val="bg1"/>
          </a:solid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Effektmål</a:t>
            </a:r>
          </a:p>
        </p:txBody>
      </p:sp>
      <p:sp>
        <p:nvSpPr>
          <p:cNvPr id="68" name="PE Text Placeholder 182"/>
          <p:cNvSpPr txBox="1">
            <a:spLocks/>
          </p:cNvSpPr>
          <p:nvPr/>
        </p:nvSpPr>
        <p:spPr bwMode="gray">
          <a:xfrm>
            <a:off x="611560" y="2161109"/>
            <a:ext cx="3744415" cy="1938992"/>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Primærbehandlingen består af 12 samtaler, der afholdes på ugentlig basis. Den unge tilbydes et gavekort ved hver anden samtale (værdi 200 kr.), dvs. højst 6 gavekort i primærforløbet.  Opfølgningsbehandlingen består af 2 gange tre måneders </a:t>
            </a:r>
            <a:r>
              <a:rPr lang="da-DK" sz="1000" dirty="0" err="1">
                <a:solidFill>
                  <a:srgbClr val="7090AD"/>
                </a:solidFill>
                <a:latin typeface="Century Gothic" panose="020B0502020202020204" pitchFamily="34" charset="0"/>
              </a:rPr>
              <a:t>opfølgende</a:t>
            </a:r>
            <a:r>
              <a:rPr lang="da-DK" sz="1000" dirty="0">
                <a:solidFill>
                  <a:srgbClr val="7090AD"/>
                </a:solidFill>
                <a:latin typeface="Century Gothic" panose="020B0502020202020204" pitchFamily="34" charset="0"/>
              </a:rPr>
              <a:t> samtaler, der gradvist aftager. Der gives gavekort ved hvert fremmøde i opfølgningsbehandlingen, svarende til højst 4 gavekort. I alt er der mulighed for at modtage 10 gavekort i et behandlingsforløb med MI/KAT-GO.</a:t>
            </a:r>
          </a:p>
          <a:p>
            <a:pPr marL="0" indent="0">
              <a:buNone/>
            </a:pPr>
            <a:endParaRPr lang="da-DK" sz="1000" dirty="0">
              <a:solidFill>
                <a:srgbClr val="7090AD"/>
              </a:solidFill>
              <a:latin typeface="Century Gothic" panose="020B0502020202020204" pitchFamily="34" charset="0"/>
            </a:endParaRPr>
          </a:p>
          <a:p>
            <a:pPr marL="0" indent="0">
              <a:buNone/>
            </a:pPr>
            <a:endParaRPr lang="da-DK" sz="1000" dirty="0">
              <a:solidFill>
                <a:srgbClr val="7090AD"/>
              </a:solidFill>
              <a:latin typeface="Century Gothic" panose="020B0502020202020204" pitchFamily="34" charset="0"/>
            </a:endParaRPr>
          </a:p>
          <a:p>
            <a:pPr marL="0" indent="0">
              <a:buNone/>
            </a:pPr>
            <a:endParaRPr lang="da-DK" sz="1000" dirty="0">
              <a:solidFill>
                <a:srgbClr val="7090AD"/>
              </a:solidFill>
              <a:latin typeface="Century Gothic" panose="020B0502020202020204" pitchFamily="34" charset="0"/>
            </a:endParaRPr>
          </a:p>
        </p:txBody>
      </p:sp>
      <p:sp>
        <p:nvSpPr>
          <p:cNvPr id="69" name="PE Text Placeholder 182"/>
          <p:cNvSpPr txBox="1">
            <a:spLocks/>
          </p:cNvSpPr>
          <p:nvPr/>
        </p:nvSpPr>
        <p:spPr bwMode="gray">
          <a:xfrm>
            <a:off x="4716016" y="2156367"/>
            <a:ext cx="3672407" cy="307777"/>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Effektmålet for MI/KAT-GO er, at deltageren opnår stoffrihed efter endt behandling.</a:t>
            </a:r>
          </a:p>
        </p:txBody>
      </p:sp>
      <p:grpSp>
        <p:nvGrpSpPr>
          <p:cNvPr id="76" name="Group 70"/>
          <p:cNvGrpSpPr/>
          <p:nvPr/>
        </p:nvGrpSpPr>
        <p:grpSpPr>
          <a:xfrm>
            <a:off x="5724128" y="5049180"/>
            <a:ext cx="2045620" cy="246221"/>
            <a:chOff x="1116305" y="9083940"/>
            <a:chExt cx="6965345" cy="559562"/>
          </a:xfrm>
        </p:grpSpPr>
        <p:sp>
          <p:nvSpPr>
            <p:cNvPr id="77" name="PE Text Placeholder 164"/>
            <p:cNvSpPr txBox="1">
              <a:spLocks/>
            </p:cNvSpPr>
            <p:nvPr/>
          </p:nvSpPr>
          <p:spPr bwMode="gray">
            <a:xfrm>
              <a:off x="1759619" y="9083940"/>
              <a:ext cx="6322031" cy="559562"/>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Tx/>
                <a:buNone/>
              </a:pPr>
              <a:r>
                <a:rPr lang="da-DK" sz="800" dirty="0">
                  <a:solidFill>
                    <a:srgbClr val="7090AD"/>
                  </a:solidFill>
                  <a:latin typeface="Century Gothic" panose="020B0502020202020204" pitchFamily="34" charset="0"/>
                </a:rPr>
                <a:t>30 % er langvarigt kontanthjælpsmodtagere</a:t>
              </a:r>
              <a:endParaRPr lang="en-GB" sz="800" dirty="0">
                <a:solidFill>
                  <a:srgbClr val="7090AD"/>
                </a:solidFill>
                <a:latin typeface="Century Gothic" panose="020B0502020202020204" pitchFamily="34" charset="0"/>
              </a:endParaRPr>
            </a:p>
          </p:txBody>
        </p:sp>
        <p:cxnSp>
          <p:nvCxnSpPr>
            <p:cNvPr id="78" name="PE Straight Connector 441"/>
            <p:cNvCxnSpPr/>
            <p:nvPr/>
          </p:nvCxnSpPr>
          <p:spPr bwMode="gray">
            <a:xfrm flipH="1">
              <a:off x="1116305" y="9219830"/>
              <a:ext cx="301952"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grpSp>
      <p:sp>
        <p:nvSpPr>
          <p:cNvPr id="79" name="PE Text Placeholder 182"/>
          <p:cNvSpPr txBox="1">
            <a:spLocks/>
          </p:cNvSpPr>
          <p:nvPr/>
        </p:nvSpPr>
        <p:spPr bwMode="gray">
          <a:xfrm>
            <a:off x="1458036" y="5105123"/>
            <a:ext cx="2358330" cy="60939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995607">
              <a:spcBef>
                <a:spcPts val="0"/>
              </a:spcBef>
              <a:buClrTx/>
              <a:buNone/>
            </a:pPr>
            <a:r>
              <a:rPr lang="da-DK" sz="800" dirty="0">
                <a:solidFill>
                  <a:srgbClr val="7090AD"/>
                </a:solidFill>
                <a:latin typeface="Century Gothic" panose="020B0502020202020204" pitchFamily="34" charset="0"/>
              </a:rPr>
              <a:t>Gennemsnitsalderen for deltagerne i</a:t>
            </a:r>
          </a:p>
          <a:p>
            <a:pPr marL="0" indent="0" algn="ctr" defTabSz="995607">
              <a:spcBef>
                <a:spcPts val="0"/>
              </a:spcBef>
              <a:buClrTx/>
              <a:buNone/>
            </a:pPr>
            <a:r>
              <a:rPr lang="da-DK" sz="800" dirty="0">
                <a:solidFill>
                  <a:srgbClr val="7090AD"/>
                </a:solidFill>
                <a:latin typeface="Century Gothic" panose="020B0502020202020204" pitchFamily="34" charset="0"/>
              </a:rPr>
              <a:t> MI/KAT-GO i  Metodeprogrammet er</a:t>
            </a:r>
          </a:p>
          <a:p>
            <a:pPr marL="0" indent="0" algn="ctr" defTabSz="995607">
              <a:spcBef>
                <a:spcPts val="0"/>
              </a:spcBef>
              <a:buClrTx/>
              <a:buNone/>
            </a:pPr>
            <a:r>
              <a:rPr lang="da-DK" sz="1400" dirty="0">
                <a:solidFill>
                  <a:srgbClr val="7090AD"/>
                </a:solidFill>
                <a:latin typeface="Century Gothic" panose="020B0502020202020204" pitchFamily="34" charset="0"/>
              </a:rPr>
              <a:t>ca. 21 år</a:t>
            </a:r>
          </a:p>
          <a:p>
            <a:pPr marL="0" indent="0">
              <a:buNone/>
            </a:pPr>
            <a:endParaRPr lang="da-DK" sz="800" dirty="0">
              <a:solidFill>
                <a:srgbClr val="7090AD"/>
              </a:solidFill>
              <a:latin typeface="Century Gothic" panose="020B0502020202020204" pitchFamily="34" charset="0"/>
            </a:endParaRPr>
          </a:p>
        </p:txBody>
      </p:sp>
      <p:sp>
        <p:nvSpPr>
          <p:cNvPr id="80" name="PE Text Placeholder 182">
            <a:extLst>
              <a:ext uri="{FF2B5EF4-FFF2-40B4-BE49-F238E27FC236}">
                <a16:creationId xmlns:a16="http://schemas.microsoft.com/office/drawing/2014/main" id="{6C4AAA02-64C9-4CE4-8415-0BF635347185}"/>
              </a:ext>
            </a:extLst>
          </p:cNvPr>
          <p:cNvSpPr txBox="1">
            <a:spLocks/>
          </p:cNvSpPr>
          <p:nvPr/>
        </p:nvSpPr>
        <p:spPr bwMode="gray">
          <a:xfrm>
            <a:off x="755576" y="6330207"/>
            <a:ext cx="1821984"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Socialstyrelsen (2018) </a:t>
            </a:r>
          </a:p>
        </p:txBody>
      </p:sp>
      <p:sp>
        <p:nvSpPr>
          <p:cNvPr id="42" name="PE Text Placeholder 145"/>
          <p:cNvSpPr txBox="1">
            <a:spLocks/>
          </p:cNvSpPr>
          <p:nvPr/>
        </p:nvSpPr>
        <p:spPr bwMode="gray">
          <a:xfrm>
            <a:off x="539552" y="980728"/>
            <a:ext cx="8061350" cy="879596"/>
          </a:xfrm>
          <a:prstGeom prst="rect">
            <a:avLst/>
          </a:prstGeom>
          <a:solidFill>
            <a:schemeClr val="bg1">
              <a:lumMod val="95000"/>
            </a:schemeClr>
          </a:solidFill>
          <a:ln>
            <a:noFill/>
          </a:ln>
        </p:spPr>
        <p:txBody>
          <a:bodyPr vert="horz" wrap="square" lIns="108000" tIns="108000" rIns="108000" bIns="108000" rtlCol="0" anchor="ctr"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endParaRPr lang="da-DK" sz="1000" i="0" dirty="0">
              <a:solidFill>
                <a:srgbClr val="7090AD"/>
              </a:solidFill>
              <a:latin typeface="Century Gothic" panose="020B0502020202020204" pitchFamily="34" charset="0"/>
            </a:endParaRPr>
          </a:p>
        </p:txBody>
      </p:sp>
      <p:sp>
        <p:nvSpPr>
          <p:cNvPr id="43" name="PE Text Placeholder 145"/>
          <p:cNvSpPr txBox="1">
            <a:spLocks/>
          </p:cNvSpPr>
          <p:nvPr/>
        </p:nvSpPr>
        <p:spPr bwMode="gray">
          <a:xfrm>
            <a:off x="467544" y="980728"/>
            <a:ext cx="999340" cy="226591"/>
          </a:xfrm>
          <a:prstGeom prst="rect">
            <a:avLst/>
          </a:prstGeom>
          <a:no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da-DK" sz="1000" b="1" i="0" dirty="0">
                <a:solidFill>
                  <a:srgbClr val="7090AD"/>
                </a:solidFill>
                <a:latin typeface="Century Gothic" panose="020B0502020202020204" pitchFamily="34" charset="0"/>
              </a:rPr>
              <a:t>MI/KAT-GO</a:t>
            </a:r>
          </a:p>
        </p:txBody>
      </p:sp>
      <p:sp>
        <p:nvSpPr>
          <p:cNvPr id="44" name="PE Text Placeholder 182"/>
          <p:cNvSpPr txBox="1">
            <a:spLocks/>
          </p:cNvSpPr>
          <p:nvPr/>
        </p:nvSpPr>
        <p:spPr bwMode="gray">
          <a:xfrm>
            <a:off x="611560" y="1196752"/>
            <a:ext cx="7920880" cy="307777"/>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Metoden MI/KAT-GO består af motiverende Interview (MI) og kognitiv adfærdsterapi (KAT) i kombination med en række strukturelle elementer, herunder påmindelser, samarbejdskontrakt, statusbreve, gavekort og opfølgningsbehandling. </a:t>
            </a:r>
          </a:p>
        </p:txBody>
      </p:sp>
      <p:graphicFrame>
        <p:nvGraphicFramePr>
          <p:cNvPr id="34" name="Diagram 33"/>
          <p:cNvGraphicFramePr>
            <a:graphicFrameLocks/>
          </p:cNvGraphicFramePr>
          <p:nvPr>
            <p:extLst>
              <p:ext uri="{D42A27DB-BD31-4B8C-83A1-F6EECF244321}">
                <p14:modId xmlns:p14="http://schemas.microsoft.com/office/powerpoint/2010/main" val="2026430783"/>
              </p:ext>
            </p:extLst>
          </p:nvPr>
        </p:nvGraphicFramePr>
        <p:xfrm>
          <a:off x="5088751" y="4817091"/>
          <a:ext cx="683308" cy="6785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5" name="Diagram 44"/>
          <p:cNvGraphicFramePr>
            <a:graphicFrameLocks/>
          </p:cNvGraphicFramePr>
          <p:nvPr>
            <p:extLst>
              <p:ext uri="{D42A27DB-BD31-4B8C-83A1-F6EECF244321}">
                <p14:modId xmlns:p14="http://schemas.microsoft.com/office/powerpoint/2010/main" val="2181230659"/>
              </p:ext>
            </p:extLst>
          </p:nvPr>
        </p:nvGraphicFramePr>
        <p:xfrm>
          <a:off x="5040820" y="5319037"/>
          <a:ext cx="779171" cy="683474"/>
        </p:xfrm>
        <a:graphic>
          <a:graphicData uri="http://schemas.openxmlformats.org/drawingml/2006/chart">
            <c:chart xmlns:c="http://schemas.openxmlformats.org/drawingml/2006/chart" xmlns:r="http://schemas.openxmlformats.org/officeDocument/2006/relationships" r:id="rId4"/>
          </a:graphicData>
        </a:graphic>
      </p:graphicFrame>
      <p:grpSp>
        <p:nvGrpSpPr>
          <p:cNvPr id="46" name="Group 70"/>
          <p:cNvGrpSpPr/>
          <p:nvPr/>
        </p:nvGrpSpPr>
        <p:grpSpPr>
          <a:xfrm>
            <a:off x="5724128" y="5517234"/>
            <a:ext cx="2045620" cy="123111"/>
            <a:chOff x="1116305" y="9083940"/>
            <a:chExt cx="6965345" cy="279782"/>
          </a:xfrm>
        </p:grpSpPr>
        <p:sp>
          <p:nvSpPr>
            <p:cNvPr id="49" name="PE Text Placeholder 164"/>
            <p:cNvSpPr txBox="1">
              <a:spLocks/>
            </p:cNvSpPr>
            <p:nvPr/>
          </p:nvSpPr>
          <p:spPr bwMode="gray">
            <a:xfrm>
              <a:off x="1759619" y="9083940"/>
              <a:ext cx="6322031" cy="279782"/>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Tx/>
                <a:buNone/>
              </a:pPr>
              <a:r>
                <a:rPr lang="da-DK" sz="800" dirty="0">
                  <a:solidFill>
                    <a:srgbClr val="7090AD"/>
                  </a:solidFill>
                  <a:latin typeface="Century Gothic" panose="020B0502020202020204" pitchFamily="34" charset="0"/>
                </a:rPr>
                <a:t>23 % har en psykiatrisk diagnose</a:t>
              </a:r>
              <a:endParaRPr lang="en-GB" sz="800" dirty="0">
                <a:solidFill>
                  <a:srgbClr val="7090AD"/>
                </a:solidFill>
                <a:latin typeface="Century Gothic" panose="020B0502020202020204" pitchFamily="34" charset="0"/>
              </a:endParaRPr>
            </a:p>
          </p:txBody>
        </p:sp>
        <p:cxnSp>
          <p:nvCxnSpPr>
            <p:cNvPr id="52" name="PE Straight Connector 441"/>
            <p:cNvCxnSpPr/>
            <p:nvPr/>
          </p:nvCxnSpPr>
          <p:spPr bwMode="gray">
            <a:xfrm flipH="1">
              <a:off x="1116305" y="9219830"/>
              <a:ext cx="301952"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grpSp>
      <p:graphicFrame>
        <p:nvGraphicFramePr>
          <p:cNvPr id="54" name="Diagram 53"/>
          <p:cNvGraphicFramePr>
            <a:graphicFrameLocks/>
          </p:cNvGraphicFramePr>
          <p:nvPr>
            <p:extLst>
              <p:ext uri="{D42A27DB-BD31-4B8C-83A1-F6EECF244321}">
                <p14:modId xmlns:p14="http://schemas.microsoft.com/office/powerpoint/2010/main" val="1770241622"/>
              </p:ext>
            </p:extLst>
          </p:nvPr>
        </p:nvGraphicFramePr>
        <p:xfrm>
          <a:off x="5142374" y="5925182"/>
          <a:ext cx="576063" cy="466589"/>
        </p:xfrm>
        <a:graphic>
          <a:graphicData uri="http://schemas.openxmlformats.org/drawingml/2006/chart">
            <c:chart xmlns:c="http://schemas.openxmlformats.org/drawingml/2006/chart" xmlns:r="http://schemas.openxmlformats.org/officeDocument/2006/relationships" r:id="rId5"/>
          </a:graphicData>
        </a:graphic>
      </p:graphicFrame>
      <p:grpSp>
        <p:nvGrpSpPr>
          <p:cNvPr id="55" name="Group 70"/>
          <p:cNvGrpSpPr/>
          <p:nvPr/>
        </p:nvGrpSpPr>
        <p:grpSpPr>
          <a:xfrm>
            <a:off x="5724128" y="6021286"/>
            <a:ext cx="2045620" cy="246221"/>
            <a:chOff x="1116305" y="9083940"/>
            <a:chExt cx="6965345" cy="559562"/>
          </a:xfrm>
        </p:grpSpPr>
        <p:sp>
          <p:nvSpPr>
            <p:cNvPr id="56" name="PE Text Placeholder 164"/>
            <p:cNvSpPr txBox="1">
              <a:spLocks/>
            </p:cNvSpPr>
            <p:nvPr/>
          </p:nvSpPr>
          <p:spPr bwMode="gray">
            <a:xfrm>
              <a:off x="1759619" y="9083940"/>
              <a:ext cx="6322031" cy="559562"/>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Tx/>
                <a:buNone/>
              </a:pPr>
              <a:r>
                <a:rPr lang="da-DK" sz="800" dirty="0">
                  <a:solidFill>
                    <a:srgbClr val="7090AD"/>
                  </a:solidFill>
                  <a:latin typeface="Century Gothic" panose="020B0502020202020204" pitchFamily="34" charset="0"/>
                </a:rPr>
                <a:t>31 % har haft et forbrug af andre stoffer end hash den sidste måned</a:t>
              </a:r>
              <a:endParaRPr lang="en-GB" sz="800" dirty="0">
                <a:solidFill>
                  <a:srgbClr val="7090AD"/>
                </a:solidFill>
                <a:latin typeface="Century Gothic" panose="020B0502020202020204" pitchFamily="34" charset="0"/>
              </a:endParaRPr>
            </a:p>
          </p:txBody>
        </p:sp>
        <p:cxnSp>
          <p:nvCxnSpPr>
            <p:cNvPr id="57" name="PE Straight Connector 441"/>
            <p:cNvCxnSpPr/>
            <p:nvPr/>
          </p:nvCxnSpPr>
          <p:spPr bwMode="gray">
            <a:xfrm flipH="1">
              <a:off x="1116305" y="9219830"/>
              <a:ext cx="301952" cy="0"/>
            </a:xfrm>
            <a:prstGeom prst="line">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cxnSp>
      </p:grpSp>
      <p:pic>
        <p:nvPicPr>
          <p:cNvPr id="58" name="Billede 57"/>
          <p:cNvPicPr/>
          <p:nvPr/>
        </p:nvPicPr>
        <p:blipFill rotWithShape="1">
          <a:blip r:embed="rId6" cstate="print">
            <a:extLst>
              <a:ext uri="{28A0092B-C50C-407E-A947-70E740481C1C}">
                <a14:useLocalDpi xmlns:a14="http://schemas.microsoft.com/office/drawing/2010/main" val="0"/>
              </a:ext>
            </a:extLst>
          </a:blip>
          <a:srcRect r="75585" b="-1471"/>
          <a:stretch/>
        </p:blipFill>
        <p:spPr bwMode="auto">
          <a:xfrm>
            <a:off x="2411760" y="5661248"/>
            <a:ext cx="198120" cy="525780"/>
          </a:xfrm>
          <a:prstGeom prst="rect">
            <a:avLst/>
          </a:prstGeom>
          <a:ln>
            <a:noFill/>
          </a:ln>
          <a:extLst>
            <a:ext uri="{53640926-AAD7-44D8-BBD7-CCE9431645EC}">
              <a14:shadowObscured xmlns:a14="http://schemas.microsoft.com/office/drawing/2010/main"/>
            </a:ext>
          </a:extLst>
        </p:spPr>
      </p:pic>
      <p:pic>
        <p:nvPicPr>
          <p:cNvPr id="59" name="Billede 58"/>
          <p:cNvPicPr/>
          <p:nvPr/>
        </p:nvPicPr>
        <p:blipFill rotWithShape="1">
          <a:blip r:embed="rId6" cstate="print">
            <a:extLst>
              <a:ext uri="{28A0092B-C50C-407E-A947-70E740481C1C}">
                <a14:useLocalDpi xmlns:a14="http://schemas.microsoft.com/office/drawing/2010/main" val="0"/>
              </a:ext>
            </a:extLst>
          </a:blip>
          <a:srcRect l="68868" t="1" b="-417"/>
          <a:stretch/>
        </p:blipFill>
        <p:spPr bwMode="auto">
          <a:xfrm>
            <a:off x="2664356" y="5668868"/>
            <a:ext cx="251460" cy="5181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2255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E Text Placeholder 145"/>
          <p:cNvSpPr txBox="1">
            <a:spLocks/>
          </p:cNvSpPr>
          <p:nvPr/>
        </p:nvSpPr>
        <p:spPr bwMode="gray">
          <a:xfrm>
            <a:off x="539552" y="4046350"/>
            <a:ext cx="8064896" cy="2478993"/>
          </a:xfrm>
          <a:prstGeom prst="rect">
            <a:avLst/>
          </a:prstGeom>
          <a:solidFill>
            <a:schemeClr val="bg1">
              <a:lumMod val="95000"/>
            </a:schemeClr>
          </a:solidFill>
          <a:ln>
            <a:noFill/>
          </a:ln>
        </p:spPr>
        <p:txBody>
          <a:bodyPr vert="horz" wrap="square" lIns="108000" tIns="108000" rIns="108000" bIns="108000" rtlCol="0" anchor="ctr"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endParaRPr lang="da-DK" sz="1000" b="1" i="0" dirty="0">
              <a:solidFill>
                <a:srgbClr val="7090AD"/>
              </a:solidFill>
              <a:latin typeface="Century Gothic" panose="020B0502020202020204" pitchFamily="34" charset="0"/>
            </a:endParaRPr>
          </a:p>
        </p:txBody>
      </p:sp>
      <p:sp>
        <p:nvSpPr>
          <p:cNvPr id="2" name="PE Text Placeholder 145">
            <a:extLst>
              <a:ext uri="{FF2B5EF4-FFF2-40B4-BE49-F238E27FC236}">
                <a16:creationId xmlns:a16="http://schemas.microsoft.com/office/drawing/2014/main" id="{442EB007-C55A-4913-AE98-75F10197A8E2}"/>
              </a:ext>
            </a:extLst>
          </p:cNvPr>
          <p:cNvSpPr txBox="1">
            <a:spLocks/>
          </p:cNvSpPr>
          <p:nvPr/>
        </p:nvSpPr>
        <p:spPr bwMode="gray">
          <a:xfrm>
            <a:off x="543098" y="435615"/>
            <a:ext cx="8061350" cy="433575"/>
          </a:xfrm>
          <a:prstGeom prst="rect">
            <a:avLst/>
          </a:prstGeom>
          <a:solidFill>
            <a:srgbClr val="AF292E"/>
          </a:solidFill>
          <a:ln>
            <a:noFill/>
          </a:ln>
        </p:spPr>
        <p:txBody>
          <a:bodyPr vert="horz" wrap="square" lIns="108011" tIns="108011" rIns="108011" bIns="108011" rtlCol="0" anchor="b" anchorCtr="0">
            <a:sp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da-DK" i="0" dirty="0">
                <a:solidFill>
                  <a:schemeClr val="bg1"/>
                </a:solidFill>
                <a:latin typeface="Century Gothic" panose="020B0502020202020204" pitchFamily="34" charset="0"/>
              </a:rPr>
              <a:t>HVORDAN KAN SØM ANVENDES FOR INDSATSEN MI/KAT-GO?</a:t>
            </a:r>
          </a:p>
        </p:txBody>
      </p:sp>
      <p:sp>
        <p:nvSpPr>
          <p:cNvPr id="3" name="PE Text Placeholder 157"/>
          <p:cNvSpPr txBox="1">
            <a:spLocks/>
          </p:cNvSpPr>
          <p:nvPr/>
        </p:nvSpPr>
        <p:spPr bwMode="gray">
          <a:xfrm>
            <a:off x="543097" y="980728"/>
            <a:ext cx="8061351" cy="2952328"/>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None/>
            </a:pPr>
            <a:endParaRPr lang="en-GB" sz="800" b="1" dirty="0"/>
          </a:p>
        </p:txBody>
      </p:sp>
      <p:sp>
        <p:nvSpPr>
          <p:cNvPr id="7" name="PE Text Placeholder 182"/>
          <p:cNvSpPr txBox="1">
            <a:spLocks/>
          </p:cNvSpPr>
          <p:nvPr/>
        </p:nvSpPr>
        <p:spPr bwMode="gray">
          <a:xfrm>
            <a:off x="611560" y="1154819"/>
            <a:ext cx="7776864" cy="1754326"/>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SØM kan bruges til få et indblik i de forventede budgetøkonomiske konsekvenser for personer, som har modtaget indsatsen MI/KAT-GO. </a:t>
            </a:r>
          </a:p>
          <a:p>
            <a:pPr marL="0" indent="0">
              <a:buNone/>
            </a:pPr>
            <a:endParaRPr lang="da-DK" sz="1000" dirty="0">
              <a:solidFill>
                <a:srgbClr val="7090AD"/>
              </a:solidFill>
              <a:latin typeface="Century Gothic" panose="020B0502020202020204" pitchFamily="34" charset="0"/>
            </a:endParaRPr>
          </a:p>
          <a:p>
            <a:pPr marL="0" indent="0">
              <a:buNone/>
            </a:pPr>
            <a:r>
              <a:rPr lang="da-DK" sz="1000" dirty="0">
                <a:solidFill>
                  <a:srgbClr val="7090AD"/>
                </a:solidFill>
                <a:latin typeface="Century Gothic" panose="020B0502020202020204" pitchFamily="34" charset="0"/>
              </a:rPr>
              <a:t>I denne beregning baseres succesraten på resultater fra metodeprogrammet på stofmisbrugsområdet (Pedersen, 2017).</a:t>
            </a:r>
          </a:p>
          <a:p>
            <a:pPr marL="0" indent="0">
              <a:buNone/>
            </a:pPr>
            <a:r>
              <a:rPr lang="da-DK" sz="1000" dirty="0">
                <a:solidFill>
                  <a:srgbClr val="7090AD"/>
                </a:solidFill>
                <a:latin typeface="Century Gothic" panose="020B0502020202020204" pitchFamily="34" charset="0"/>
              </a:rPr>
              <a:t>Efterfølgende foretages følsomhedsberegninger for succesraten. </a:t>
            </a:r>
          </a:p>
          <a:p>
            <a:pPr marL="0" indent="0">
              <a:buNone/>
            </a:pPr>
            <a:endParaRPr lang="da-DK" sz="1000" dirty="0">
              <a:solidFill>
                <a:srgbClr val="7090AD"/>
              </a:solidFill>
              <a:latin typeface="Century Gothic" panose="020B0502020202020204" pitchFamily="34" charset="0"/>
            </a:endParaRPr>
          </a:p>
          <a:p>
            <a:pPr marL="0" indent="0">
              <a:buNone/>
            </a:pPr>
            <a:r>
              <a:rPr lang="da-DK" sz="1000" dirty="0">
                <a:solidFill>
                  <a:srgbClr val="7090AD"/>
                </a:solidFill>
                <a:latin typeface="Century Gothic" panose="020B0502020202020204" pitchFamily="34" charset="0"/>
              </a:rPr>
              <a:t>Derudover benyttes konsekvensestimaterne i SØM’s vidensdatabase samt gennemsnitspriserne for målgruppen ”Voksne med stofmisbrug: Ikke i substitutionsbehandling (18-25 år)”.</a:t>
            </a:r>
          </a:p>
          <a:p>
            <a:pPr marL="285750" indent="-285750">
              <a:buClr>
                <a:srgbClr val="7090AD"/>
              </a:buClr>
              <a:buFont typeface="+mj-lt"/>
              <a:buAutoNum type="romanLcPeriod"/>
            </a:pPr>
            <a:endParaRPr lang="da-DK" sz="1000" dirty="0">
              <a:solidFill>
                <a:srgbClr val="7090AD"/>
              </a:solidFill>
              <a:latin typeface="Century Gothic" panose="020B0502020202020204" pitchFamily="34" charset="0"/>
            </a:endParaRPr>
          </a:p>
          <a:p>
            <a:pPr marL="0" indent="0">
              <a:buNone/>
            </a:pPr>
            <a:endParaRPr lang="da-DK" sz="1000" dirty="0">
              <a:solidFill>
                <a:srgbClr val="7090AD"/>
              </a:solidFill>
              <a:latin typeface="Century Gothic" panose="020B0502020202020204" pitchFamily="34" charset="0"/>
            </a:endParaRPr>
          </a:p>
        </p:txBody>
      </p:sp>
      <p:sp>
        <p:nvSpPr>
          <p:cNvPr id="11" name="PE Text Placeholder 145"/>
          <p:cNvSpPr txBox="1">
            <a:spLocks/>
          </p:cNvSpPr>
          <p:nvPr/>
        </p:nvSpPr>
        <p:spPr bwMode="gray">
          <a:xfrm>
            <a:off x="3923928" y="886107"/>
            <a:ext cx="994530" cy="257369"/>
          </a:xfrm>
          <a:prstGeom prst="rect">
            <a:avLst/>
          </a:prstGeom>
          <a:solidFill>
            <a:schemeClr val="bg1"/>
          </a:solid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Anvendelse</a:t>
            </a:r>
          </a:p>
        </p:txBody>
      </p:sp>
      <p:sp>
        <p:nvSpPr>
          <p:cNvPr id="14" name="PE Text Placeholder 182"/>
          <p:cNvSpPr txBox="1">
            <a:spLocks/>
          </p:cNvSpPr>
          <p:nvPr/>
        </p:nvSpPr>
        <p:spPr bwMode="gray">
          <a:xfrm>
            <a:off x="611560" y="4319225"/>
            <a:ext cx="7776864" cy="206210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Vidensdatabasen indeholder viden og estimater vedrørende en lang række udsatte målgrupper på både voksenområdet og børne- og ungeområdet. Hvis man ikke selv har de tilstrækkelige oplysninger vedrørende indsatsen til rådighed, kan vidensdatabasen give inspiration til de nødvendige input til SØM-beregningen. </a:t>
            </a:r>
          </a:p>
          <a:p>
            <a:pPr marL="0" indent="0">
              <a:buNone/>
            </a:pPr>
            <a:r>
              <a:rPr lang="da-DK" sz="1000" dirty="0">
                <a:solidFill>
                  <a:srgbClr val="7090AD"/>
                </a:solidFill>
                <a:latin typeface="Century Gothic" panose="020B0502020202020204" pitchFamily="34" charset="0"/>
              </a:rPr>
              <a:t>Vidensdatabasen indeholder viden om:</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Effektstørrelser for forskellige indsatser målt i danske og internationale videnskabelige studier.</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Konsekvensestimater, det vil sige bud på hvor meget forskellige offentlige ydelser og aktiviteter påvirkes, når en borger oplever en effekt af en indsats.</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Priser, der afspejler den værdi, konsekvenserne har for henholdsvis kommune, region og stat.</a:t>
            </a:r>
          </a:p>
          <a:p>
            <a:pPr marL="0" indent="0">
              <a:buNone/>
            </a:pPr>
            <a:endParaRPr lang="da-DK" sz="1000" dirty="0">
              <a:solidFill>
                <a:srgbClr val="7090AD"/>
              </a:solidFill>
              <a:latin typeface="Century Gothic" panose="020B0502020202020204" pitchFamily="34" charset="0"/>
            </a:endParaRPr>
          </a:p>
          <a:p>
            <a:pPr marL="0" indent="0">
              <a:buNone/>
            </a:pPr>
            <a:r>
              <a:rPr lang="da-DK" sz="1000" dirty="0">
                <a:solidFill>
                  <a:srgbClr val="7090AD"/>
                </a:solidFill>
                <a:latin typeface="Century Gothic" panose="020B0502020202020204" pitchFamily="34" charset="0"/>
              </a:rPr>
              <a:t>Estimaterne i SØM’s vidensdatabase er overordnede skøn baseret på en række generelle forudsætninger og antagelser. Disse skøn kan derfor være mere eller mindre repræsentative for den konkrete lokale indsats og målgruppe, man vil undersøge.</a:t>
            </a:r>
          </a:p>
          <a:p>
            <a:pPr marL="0" indent="0">
              <a:buNone/>
            </a:pPr>
            <a:r>
              <a:rPr lang="da-DK" sz="1000" dirty="0">
                <a:solidFill>
                  <a:srgbClr val="7090AD"/>
                </a:solidFill>
                <a:latin typeface="Century Gothic" panose="020B0502020202020204" pitchFamily="34" charset="0"/>
              </a:rPr>
              <a:t>Man tilgår vidensdatabasen direkte fra SØM.</a:t>
            </a:r>
          </a:p>
        </p:txBody>
      </p:sp>
      <p:sp>
        <p:nvSpPr>
          <p:cNvPr id="17" name="PE Text Placeholder 145"/>
          <p:cNvSpPr txBox="1">
            <a:spLocks/>
          </p:cNvSpPr>
          <p:nvPr/>
        </p:nvSpPr>
        <p:spPr bwMode="gray">
          <a:xfrm>
            <a:off x="467544" y="4066505"/>
            <a:ext cx="1465814" cy="226591"/>
          </a:xfrm>
          <a:prstGeom prst="rect">
            <a:avLst/>
          </a:prstGeom>
          <a:noFill/>
          <a:ln>
            <a:noFill/>
          </a:ln>
        </p:spPr>
        <p:txBody>
          <a:bodyPr vert="horz" wrap="non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da-DK" sz="1000" b="1" i="0" dirty="0">
                <a:solidFill>
                  <a:srgbClr val="7090AD"/>
                </a:solidFill>
                <a:latin typeface="Century Gothic" panose="020B0502020202020204" pitchFamily="34" charset="0"/>
              </a:rPr>
              <a:t>VIDENSDATABASEN</a:t>
            </a:r>
          </a:p>
        </p:txBody>
      </p:sp>
    </p:spTree>
    <p:extLst>
      <p:ext uri="{BB962C8B-B14F-4D97-AF65-F5344CB8AC3E}">
        <p14:creationId xmlns:p14="http://schemas.microsoft.com/office/powerpoint/2010/main" val="84354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a-DK" dirty="0"/>
              <a:t>Hvad kan SØM bruges til?</a:t>
            </a:r>
          </a:p>
        </p:txBody>
      </p:sp>
      <p:sp>
        <p:nvSpPr>
          <p:cNvPr id="6" name="Pladsholder til indhold 5"/>
          <p:cNvSpPr>
            <a:spLocks noGrp="1"/>
          </p:cNvSpPr>
          <p:nvPr>
            <p:ph idx="1"/>
          </p:nvPr>
        </p:nvSpPr>
        <p:spPr/>
        <p:txBody>
          <a:bodyPr>
            <a:normAutofit/>
          </a:bodyPr>
          <a:lstStyle/>
          <a:p>
            <a:pPr lvl="0"/>
            <a:r>
              <a:rPr lang="da-DK" dirty="0"/>
              <a:t>SØM kan hjælpe med at få viden om, hvilke budgetøkonomiske konsekvenser en konkret social indsats har over tid og får forskellige aktører</a:t>
            </a:r>
          </a:p>
          <a:p>
            <a:pPr lvl="0"/>
            <a:r>
              <a:rPr lang="da-DK" dirty="0"/>
              <a:t>SØM kan understøtte lokale beslutninger om sociale indsatser, men andre hensyn er vigtige som fx progression for borgeren</a:t>
            </a:r>
          </a:p>
          <a:p>
            <a:pPr marL="0" lvl="0" indent="0">
              <a:buNone/>
            </a:pPr>
            <a:endParaRPr lang="da-DK" dirty="0"/>
          </a:p>
          <a:p>
            <a:pPr marL="0" indent="0">
              <a:buNone/>
            </a:pPr>
            <a:r>
              <a:rPr lang="da-DK" dirty="0"/>
              <a:t>Vigtigt at have for øje:</a:t>
            </a:r>
          </a:p>
          <a:p>
            <a:pPr lvl="0"/>
            <a:r>
              <a:rPr lang="da-DK" dirty="0"/>
              <a:t>SØM er ikke en beslutningsmodel</a:t>
            </a:r>
          </a:p>
          <a:p>
            <a:r>
              <a:rPr lang="da-DK" dirty="0"/>
              <a:t>SØM kan ikke prioritere mellem målgrupper</a:t>
            </a:r>
          </a:p>
          <a:p>
            <a:pPr marL="0" indent="0">
              <a:buNone/>
            </a:pPr>
            <a:endParaRPr lang="da-DK" dirty="0"/>
          </a:p>
          <a:p>
            <a:pPr marL="0" indent="0">
              <a:buNone/>
            </a:pPr>
            <a:r>
              <a:rPr lang="da-DK" dirty="0"/>
              <a:t>SØM beregner ikke effektviden</a:t>
            </a:r>
          </a:p>
          <a:p>
            <a:pPr marL="0" indent="0">
              <a:buNone/>
            </a:pPr>
            <a:r>
              <a:rPr lang="da-DK" dirty="0"/>
              <a:t>SØM-beregninger er ikke kausale</a:t>
            </a:r>
          </a:p>
          <a:p>
            <a:pPr marL="0" indent="0">
              <a:buNone/>
            </a:pPr>
            <a:endParaRPr lang="da-DK" dirty="0"/>
          </a:p>
          <a:p>
            <a:pPr marL="0" indent="0">
              <a:buNone/>
            </a:pPr>
            <a:endParaRPr lang="da-DK" dirty="0"/>
          </a:p>
        </p:txBody>
      </p:sp>
      <p:pic>
        <p:nvPicPr>
          <p:cNvPr id="1028" name="Picture 4" descr="Billedresultat for lommeregner teg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092" y="3969060"/>
            <a:ext cx="2619375" cy="174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1927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Straight Connector 35"/>
          <p:cNvCxnSpPr/>
          <p:nvPr/>
        </p:nvCxnSpPr>
        <p:spPr>
          <a:xfrm>
            <a:off x="5543049" y="3940398"/>
            <a:ext cx="14551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00"/>
          <p:cNvCxnSpPr/>
          <p:nvPr/>
        </p:nvCxnSpPr>
        <p:spPr>
          <a:xfrm>
            <a:off x="5519669" y="4868051"/>
            <a:ext cx="14551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8" name="PE Text Placeholder 145">
            <a:extLst>
              <a:ext uri="{FF2B5EF4-FFF2-40B4-BE49-F238E27FC236}">
                <a16:creationId xmlns:a16="http://schemas.microsoft.com/office/drawing/2014/main" id="{442EB007-C55A-4913-AE98-75F10197A8E2}"/>
              </a:ext>
            </a:extLst>
          </p:cNvPr>
          <p:cNvSpPr txBox="1">
            <a:spLocks/>
          </p:cNvSpPr>
          <p:nvPr/>
        </p:nvSpPr>
        <p:spPr bwMode="gray">
          <a:xfrm>
            <a:off x="543098" y="435573"/>
            <a:ext cx="8061350" cy="433617"/>
          </a:xfrm>
          <a:prstGeom prst="rect">
            <a:avLst/>
          </a:prstGeom>
          <a:solidFill>
            <a:srgbClr val="AF292E"/>
          </a:solidFill>
          <a:ln>
            <a:noFill/>
          </a:ln>
        </p:spPr>
        <p:txBody>
          <a:bodyPr vert="horz" wrap="square" lIns="108011" tIns="108011" rIns="108011" bIns="108011" rtlCol="0" anchor="b" anchorCtr="0">
            <a:sp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da-DK" i="0" dirty="0">
                <a:solidFill>
                  <a:schemeClr val="bg1"/>
                </a:solidFill>
                <a:latin typeface="Century Gothic" panose="020B0502020202020204" pitchFamily="34" charset="0"/>
              </a:rPr>
              <a:t>BEREGNINGSGRUNDLAG I SØM</a:t>
            </a:r>
          </a:p>
        </p:txBody>
      </p:sp>
      <p:sp>
        <p:nvSpPr>
          <p:cNvPr id="204" name="PE Text Placeholder 157"/>
          <p:cNvSpPr txBox="1">
            <a:spLocks/>
          </p:cNvSpPr>
          <p:nvPr/>
        </p:nvSpPr>
        <p:spPr bwMode="gray">
          <a:xfrm>
            <a:off x="6044404" y="2708491"/>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05" name="PE Text Placeholder 157"/>
          <p:cNvSpPr txBox="1">
            <a:spLocks/>
          </p:cNvSpPr>
          <p:nvPr/>
        </p:nvSpPr>
        <p:spPr bwMode="gray">
          <a:xfrm>
            <a:off x="3307689" y="2708491"/>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cxnSp>
        <p:nvCxnSpPr>
          <p:cNvPr id="206" name="Straight Connector 35"/>
          <p:cNvCxnSpPr/>
          <p:nvPr/>
        </p:nvCxnSpPr>
        <p:spPr>
          <a:xfrm>
            <a:off x="5533351" y="5668590"/>
            <a:ext cx="14551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7" name="PE Text Placeholder 157"/>
          <p:cNvSpPr txBox="1">
            <a:spLocks/>
          </p:cNvSpPr>
          <p:nvPr/>
        </p:nvSpPr>
        <p:spPr bwMode="gray">
          <a:xfrm>
            <a:off x="539552" y="4436683"/>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08" name="PE Text Placeholder 157"/>
          <p:cNvSpPr txBox="1">
            <a:spLocks/>
          </p:cNvSpPr>
          <p:nvPr/>
        </p:nvSpPr>
        <p:spPr bwMode="gray">
          <a:xfrm>
            <a:off x="6034706" y="4436683"/>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09" name="PE Text Placeholder 157"/>
          <p:cNvSpPr txBox="1">
            <a:spLocks/>
          </p:cNvSpPr>
          <p:nvPr/>
        </p:nvSpPr>
        <p:spPr bwMode="gray">
          <a:xfrm>
            <a:off x="3297991" y="4436683"/>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11" name="PE Text Placeholder 145"/>
          <p:cNvSpPr txBox="1">
            <a:spLocks/>
          </p:cNvSpPr>
          <p:nvPr/>
        </p:nvSpPr>
        <p:spPr bwMode="gray">
          <a:xfrm>
            <a:off x="3972440" y="2564904"/>
            <a:ext cx="1247632" cy="25740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Deltagere</a:t>
            </a:r>
          </a:p>
        </p:txBody>
      </p:sp>
      <p:sp>
        <p:nvSpPr>
          <p:cNvPr id="212" name="PE Text Placeholder 145"/>
          <p:cNvSpPr txBox="1">
            <a:spLocks/>
          </p:cNvSpPr>
          <p:nvPr/>
        </p:nvSpPr>
        <p:spPr bwMode="gray">
          <a:xfrm>
            <a:off x="6708744" y="2564934"/>
            <a:ext cx="1247632"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Omkostninger</a:t>
            </a:r>
          </a:p>
        </p:txBody>
      </p:sp>
      <p:sp>
        <p:nvSpPr>
          <p:cNvPr id="213" name="PE Text Placeholder 145"/>
          <p:cNvSpPr txBox="1">
            <a:spLocks/>
          </p:cNvSpPr>
          <p:nvPr/>
        </p:nvSpPr>
        <p:spPr bwMode="gray">
          <a:xfrm>
            <a:off x="1187624" y="4293111"/>
            <a:ext cx="1296144"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SØM-succesmål</a:t>
            </a:r>
          </a:p>
        </p:txBody>
      </p:sp>
      <p:sp>
        <p:nvSpPr>
          <p:cNvPr id="214" name="PE Text Placeholder 145"/>
          <p:cNvSpPr txBox="1">
            <a:spLocks/>
          </p:cNvSpPr>
          <p:nvPr/>
        </p:nvSpPr>
        <p:spPr bwMode="gray">
          <a:xfrm>
            <a:off x="3947680" y="4293096"/>
            <a:ext cx="1247632" cy="25740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Succesrate</a:t>
            </a:r>
          </a:p>
        </p:txBody>
      </p:sp>
      <p:sp>
        <p:nvSpPr>
          <p:cNvPr id="215" name="PE Text Placeholder 145"/>
          <p:cNvSpPr txBox="1">
            <a:spLocks/>
          </p:cNvSpPr>
          <p:nvPr/>
        </p:nvSpPr>
        <p:spPr bwMode="gray">
          <a:xfrm>
            <a:off x="6300192" y="4293126"/>
            <a:ext cx="1998471"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Konsekvenser og priser</a:t>
            </a:r>
          </a:p>
        </p:txBody>
      </p:sp>
      <p:sp>
        <p:nvSpPr>
          <p:cNvPr id="216" name="PE Text Placeholder 182"/>
          <p:cNvSpPr txBox="1">
            <a:spLocks/>
          </p:cNvSpPr>
          <p:nvPr/>
        </p:nvSpPr>
        <p:spPr bwMode="gray">
          <a:xfrm>
            <a:off x="632175" y="2843797"/>
            <a:ext cx="2402230" cy="307777"/>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Voksne med stofmisbrug: Ikke i substitutionsbehandling (18-25 år)</a:t>
            </a:r>
          </a:p>
        </p:txBody>
      </p:sp>
      <p:sp>
        <p:nvSpPr>
          <p:cNvPr id="222" name="PE Text Placeholder 182">
            <a:extLst>
              <a:ext uri="{FF2B5EF4-FFF2-40B4-BE49-F238E27FC236}">
                <a16:creationId xmlns:a16="http://schemas.microsoft.com/office/drawing/2014/main" id="{6C4AAA02-64C9-4CE4-8415-0BF635347185}"/>
              </a:ext>
            </a:extLst>
          </p:cNvPr>
          <p:cNvSpPr txBox="1">
            <a:spLocks/>
          </p:cNvSpPr>
          <p:nvPr/>
        </p:nvSpPr>
        <p:spPr bwMode="gray">
          <a:xfrm>
            <a:off x="661784" y="4052538"/>
            <a:ext cx="1821984"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SØMs vidensdatabase </a:t>
            </a:r>
          </a:p>
        </p:txBody>
      </p:sp>
      <p:sp>
        <p:nvSpPr>
          <p:cNvPr id="229" name="PE Text Placeholder 182">
            <a:extLst>
              <a:ext uri="{FF2B5EF4-FFF2-40B4-BE49-F238E27FC236}">
                <a16:creationId xmlns:a16="http://schemas.microsoft.com/office/drawing/2014/main" id="{6C4AAA02-64C9-4CE4-8415-0BF635347185}"/>
              </a:ext>
            </a:extLst>
          </p:cNvPr>
          <p:cNvSpPr txBox="1">
            <a:spLocks/>
          </p:cNvSpPr>
          <p:nvPr/>
        </p:nvSpPr>
        <p:spPr bwMode="gray">
          <a:xfrm>
            <a:off x="3419872" y="4052538"/>
            <a:ext cx="1932422"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Socialstyrelsen, 2018</a:t>
            </a:r>
          </a:p>
        </p:txBody>
      </p:sp>
      <p:sp>
        <p:nvSpPr>
          <p:cNvPr id="230" name="PE Text Placeholder 182"/>
          <p:cNvSpPr txBox="1">
            <a:spLocks/>
          </p:cNvSpPr>
          <p:nvPr/>
        </p:nvSpPr>
        <p:spPr bwMode="gray">
          <a:xfrm>
            <a:off x="6156176" y="2864702"/>
            <a:ext cx="2376264" cy="61555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De anvendte omkostninger i beregningen stammer fra en omkostningsvurdering lavet af Socialstyrelsen.</a:t>
            </a:r>
          </a:p>
        </p:txBody>
      </p:sp>
      <p:sp>
        <p:nvSpPr>
          <p:cNvPr id="236" name="PE Text Placeholder 182"/>
          <p:cNvSpPr txBox="1">
            <a:spLocks/>
          </p:cNvSpPr>
          <p:nvPr/>
        </p:nvSpPr>
        <p:spPr bwMode="gray">
          <a:xfrm>
            <a:off x="632175" y="4562116"/>
            <a:ext cx="2355649" cy="46166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Har afsluttet et behandlingsforløb med ”færdigbehandlet” som afslutningsårsag jf. SIB. </a:t>
            </a:r>
          </a:p>
        </p:txBody>
      </p:sp>
      <p:sp>
        <p:nvSpPr>
          <p:cNvPr id="242" name="PE Text Placeholder 182">
            <a:extLst>
              <a:ext uri="{FF2B5EF4-FFF2-40B4-BE49-F238E27FC236}">
                <a16:creationId xmlns:a16="http://schemas.microsoft.com/office/drawing/2014/main" id="{6C4AAA02-64C9-4CE4-8415-0BF635347185}"/>
              </a:ext>
            </a:extLst>
          </p:cNvPr>
          <p:cNvSpPr txBox="1">
            <a:spLocks/>
          </p:cNvSpPr>
          <p:nvPr/>
        </p:nvSpPr>
        <p:spPr bwMode="gray">
          <a:xfrm>
            <a:off x="661784" y="5795526"/>
            <a:ext cx="1821984"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SØMs vidensdatabase </a:t>
            </a:r>
          </a:p>
        </p:txBody>
      </p:sp>
      <p:sp>
        <p:nvSpPr>
          <p:cNvPr id="248" name="PE Text Placeholder 182"/>
          <p:cNvSpPr txBox="1">
            <a:spLocks/>
          </p:cNvSpPr>
          <p:nvPr/>
        </p:nvSpPr>
        <p:spPr bwMode="gray">
          <a:xfrm>
            <a:off x="3390516" y="4634124"/>
            <a:ext cx="2373770" cy="49244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995607">
              <a:spcBef>
                <a:spcPts val="0"/>
              </a:spcBef>
              <a:buClrTx/>
              <a:buNone/>
            </a:pPr>
            <a:r>
              <a:rPr lang="da-DK" sz="2400" dirty="0">
                <a:solidFill>
                  <a:srgbClr val="7090AD"/>
                </a:solidFill>
              </a:rPr>
              <a:t>50%</a:t>
            </a:r>
            <a:br>
              <a:rPr lang="da-DK" sz="2400" dirty="0">
                <a:solidFill>
                  <a:srgbClr val="7090AD"/>
                </a:solidFill>
              </a:rPr>
            </a:br>
            <a:endParaRPr lang="da-DK" sz="800" dirty="0">
              <a:solidFill>
                <a:srgbClr val="7090AD"/>
              </a:solidFill>
              <a:latin typeface="Century Gothic" panose="020B0502020202020204" pitchFamily="34" charset="0"/>
            </a:endParaRPr>
          </a:p>
        </p:txBody>
      </p:sp>
      <p:sp>
        <p:nvSpPr>
          <p:cNvPr id="249" name="PE Text Placeholder 182">
            <a:extLst>
              <a:ext uri="{FF2B5EF4-FFF2-40B4-BE49-F238E27FC236}">
                <a16:creationId xmlns:a16="http://schemas.microsoft.com/office/drawing/2014/main" id="{6C4AAA02-64C9-4CE4-8415-0BF635347185}"/>
              </a:ext>
            </a:extLst>
          </p:cNvPr>
          <p:cNvSpPr txBox="1">
            <a:spLocks/>
          </p:cNvSpPr>
          <p:nvPr/>
        </p:nvSpPr>
        <p:spPr bwMode="gray">
          <a:xfrm>
            <a:off x="3373918" y="5795544"/>
            <a:ext cx="1918162" cy="12311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Pedersen,  2017 </a:t>
            </a:r>
          </a:p>
        </p:txBody>
      </p:sp>
      <p:sp>
        <p:nvSpPr>
          <p:cNvPr id="255" name="PE Text Placeholder 182">
            <a:extLst>
              <a:ext uri="{FF2B5EF4-FFF2-40B4-BE49-F238E27FC236}">
                <a16:creationId xmlns:a16="http://schemas.microsoft.com/office/drawing/2014/main" id="{6C4AAA02-64C9-4CE4-8415-0BF635347185}"/>
              </a:ext>
            </a:extLst>
          </p:cNvPr>
          <p:cNvSpPr txBox="1">
            <a:spLocks/>
          </p:cNvSpPr>
          <p:nvPr/>
        </p:nvSpPr>
        <p:spPr bwMode="gray">
          <a:xfrm>
            <a:off x="6134392" y="5795526"/>
            <a:ext cx="1821984"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SØMs vidensdatabase </a:t>
            </a:r>
          </a:p>
        </p:txBody>
      </p:sp>
      <p:sp>
        <p:nvSpPr>
          <p:cNvPr id="256" name="PE Text Placeholder 182"/>
          <p:cNvSpPr txBox="1">
            <a:spLocks/>
          </p:cNvSpPr>
          <p:nvPr/>
        </p:nvSpPr>
        <p:spPr bwMode="gray">
          <a:xfrm>
            <a:off x="6133076" y="4571989"/>
            <a:ext cx="2399364" cy="338554"/>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Estimater fra </a:t>
            </a:r>
            <a:r>
              <a:rPr lang="da-DK" sz="1000" dirty="0" err="1">
                <a:solidFill>
                  <a:srgbClr val="7090AD"/>
                </a:solidFill>
                <a:latin typeface="Century Gothic" panose="020B0502020202020204" pitchFamily="34" charset="0"/>
              </a:rPr>
              <a:t>SØMs</a:t>
            </a:r>
            <a:r>
              <a:rPr lang="da-DK" sz="1000" dirty="0">
                <a:solidFill>
                  <a:srgbClr val="7090AD"/>
                </a:solidFill>
                <a:latin typeface="Century Gothic" panose="020B0502020202020204" pitchFamily="34" charset="0"/>
              </a:rPr>
              <a:t> </a:t>
            </a:r>
            <a:r>
              <a:rPr lang="da-DK" sz="1000" dirty="0" err="1">
                <a:solidFill>
                  <a:srgbClr val="7090AD"/>
                </a:solidFill>
                <a:latin typeface="Century Gothic" panose="020B0502020202020204" pitchFamily="34" charset="0"/>
              </a:rPr>
              <a:t>vidensdatabase</a:t>
            </a:r>
            <a:endParaRPr lang="da-DK" sz="1000" dirty="0">
              <a:solidFill>
                <a:srgbClr val="7090AD"/>
              </a:solidFill>
              <a:latin typeface="Century Gothic" panose="020B0502020202020204" pitchFamily="34" charset="0"/>
            </a:endParaRPr>
          </a:p>
          <a:p>
            <a:pPr marL="0" indent="0">
              <a:buNone/>
            </a:pPr>
            <a:endParaRPr lang="da-DK" sz="1000" dirty="0">
              <a:solidFill>
                <a:srgbClr val="7090AD"/>
              </a:solidFill>
              <a:latin typeface="Century Gothic" panose="020B0502020202020204" pitchFamily="34" charset="0"/>
            </a:endParaRPr>
          </a:p>
        </p:txBody>
      </p:sp>
      <p:sp>
        <p:nvSpPr>
          <p:cNvPr id="71" name="PE Text Placeholder 196">
            <a:extLst>
              <a:ext uri="{FF2B5EF4-FFF2-40B4-BE49-F238E27FC236}">
                <a16:creationId xmlns:a16="http://schemas.microsoft.com/office/drawing/2014/main" id="{8AE67CE0-B654-4ECC-BA53-45D4E4A08207}"/>
              </a:ext>
            </a:extLst>
          </p:cNvPr>
          <p:cNvSpPr txBox="1">
            <a:spLocks/>
          </p:cNvSpPr>
          <p:nvPr/>
        </p:nvSpPr>
        <p:spPr bwMode="gray">
          <a:xfrm>
            <a:off x="7258770" y="3609466"/>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72" name="PE Text Placeholder 182">
            <a:extLst>
              <a:ext uri="{FF2B5EF4-FFF2-40B4-BE49-F238E27FC236}">
                <a16:creationId xmlns:a16="http://schemas.microsoft.com/office/drawing/2014/main" id="{6C4AAA02-64C9-4CE4-8415-0BF635347185}"/>
              </a:ext>
            </a:extLst>
          </p:cNvPr>
          <p:cNvSpPr txBox="1">
            <a:spLocks/>
          </p:cNvSpPr>
          <p:nvPr/>
        </p:nvSpPr>
        <p:spPr bwMode="gray">
          <a:xfrm>
            <a:off x="6156176" y="4052538"/>
            <a:ext cx="1932422" cy="123129"/>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800" dirty="0">
                <a:solidFill>
                  <a:srgbClr val="7090AD"/>
                </a:solidFill>
                <a:latin typeface="Century Gothic" panose="020B0502020202020204" pitchFamily="34" charset="0"/>
              </a:rPr>
              <a:t>Kilde: Socialstyrelsen, 2018</a:t>
            </a:r>
          </a:p>
        </p:txBody>
      </p:sp>
      <p:sp>
        <p:nvSpPr>
          <p:cNvPr id="74" name="PE Text Placeholder 157"/>
          <p:cNvSpPr txBox="1">
            <a:spLocks/>
          </p:cNvSpPr>
          <p:nvPr/>
        </p:nvSpPr>
        <p:spPr bwMode="gray">
          <a:xfrm>
            <a:off x="539552" y="2708492"/>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210" name="PE Text Placeholder 145"/>
          <p:cNvSpPr txBox="1">
            <a:spLocks/>
          </p:cNvSpPr>
          <p:nvPr/>
        </p:nvSpPr>
        <p:spPr bwMode="gray">
          <a:xfrm>
            <a:off x="1138293" y="2564919"/>
            <a:ext cx="1345476"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SØM-målgruppe</a:t>
            </a:r>
          </a:p>
        </p:txBody>
      </p:sp>
      <p:grpSp>
        <p:nvGrpSpPr>
          <p:cNvPr id="75" name="Group 10">
            <a:extLst>
              <a:ext uri="{FF2B5EF4-FFF2-40B4-BE49-F238E27FC236}">
                <a16:creationId xmlns:a16="http://schemas.microsoft.com/office/drawing/2014/main" id="{569540D3-305A-4626-80A6-BC124B694F50}"/>
              </a:ext>
            </a:extLst>
          </p:cNvPr>
          <p:cNvGrpSpPr/>
          <p:nvPr/>
        </p:nvGrpSpPr>
        <p:grpSpPr>
          <a:xfrm>
            <a:off x="827584" y="1744535"/>
            <a:ext cx="1929081" cy="676353"/>
            <a:chOff x="2818583" y="3997536"/>
            <a:chExt cx="1928676" cy="676253"/>
          </a:xfrm>
        </p:grpSpPr>
        <p:sp>
          <p:nvSpPr>
            <p:cNvPr id="76" name="PE Text Placeholder 182"/>
            <p:cNvSpPr txBox="1">
              <a:spLocks/>
            </p:cNvSpPr>
            <p:nvPr/>
          </p:nvSpPr>
          <p:spPr bwMode="gray">
            <a:xfrm>
              <a:off x="2818583" y="4377389"/>
              <a:ext cx="621285" cy="296400"/>
            </a:xfrm>
            <a:prstGeom prst="rect">
              <a:avLst/>
            </a:prstGeom>
          </p:spPr>
          <p:txBody>
            <a:bodyPr wrap="square" lIns="0" tIns="0" rIns="0" bIns="0" anchor="t"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800" dirty="0">
                  <a:solidFill>
                    <a:srgbClr val="7090AD"/>
                  </a:solidFill>
                  <a:latin typeface="Century Gothic" panose="020B0502020202020204" pitchFamily="34" charset="0"/>
                </a:rPr>
                <a:t>Start år</a:t>
              </a:r>
            </a:p>
            <a:p>
              <a:pPr marL="0" indent="0">
                <a:buNone/>
              </a:pPr>
              <a:endParaRPr lang="da-DK" sz="700" dirty="0"/>
            </a:p>
          </p:txBody>
        </p:sp>
        <p:grpSp>
          <p:nvGrpSpPr>
            <p:cNvPr id="81" name="Group 85">
              <a:extLst>
                <a:ext uri="{FF2B5EF4-FFF2-40B4-BE49-F238E27FC236}">
                  <a16:creationId xmlns:a16="http://schemas.microsoft.com/office/drawing/2014/main" id="{35BCF752-ABD5-4731-A731-A010BB2F5237}"/>
                </a:ext>
              </a:extLst>
            </p:cNvPr>
            <p:cNvGrpSpPr/>
            <p:nvPr/>
          </p:nvGrpSpPr>
          <p:grpSpPr>
            <a:xfrm>
              <a:off x="2949226" y="3997536"/>
              <a:ext cx="1678816" cy="360000"/>
              <a:chOff x="1807131" y="2706455"/>
              <a:chExt cx="1678816" cy="360000"/>
            </a:xfrm>
          </p:grpSpPr>
          <p:cxnSp>
            <p:nvCxnSpPr>
              <p:cNvPr id="83" name="Straight Connector 89">
                <a:extLst>
                  <a:ext uri="{FF2B5EF4-FFF2-40B4-BE49-F238E27FC236}">
                    <a16:creationId xmlns:a16="http://schemas.microsoft.com/office/drawing/2014/main" id="{787B13F4-E26B-44B3-BE70-DA6AE871DD47}"/>
                  </a:ext>
                </a:extLst>
              </p:cNvPr>
              <p:cNvCxnSpPr>
                <a:cxnSpLocks/>
              </p:cNvCxnSpPr>
              <p:nvPr/>
            </p:nvCxnSpPr>
            <p:spPr>
              <a:xfrm>
                <a:off x="1827105" y="2887943"/>
                <a:ext cx="1478842" cy="0"/>
              </a:xfrm>
              <a:prstGeom prst="line">
                <a:avLst/>
              </a:prstGeom>
              <a:ln w="22225">
                <a:solidFill>
                  <a:srgbClr val="BCB5B2"/>
                </a:solidFill>
                <a:tailEnd type="triangle"/>
              </a:ln>
            </p:spPr>
            <p:style>
              <a:lnRef idx="1">
                <a:schemeClr val="accent1"/>
              </a:lnRef>
              <a:fillRef idx="0">
                <a:schemeClr val="accent1"/>
              </a:fillRef>
              <a:effectRef idx="0">
                <a:schemeClr val="accent1"/>
              </a:effectRef>
              <a:fontRef idx="minor">
                <a:schemeClr val="tx1"/>
              </a:fontRef>
            </p:style>
          </p:cxnSp>
          <p:sp>
            <p:nvSpPr>
              <p:cNvPr id="84" name="PE Text Placeholder 157">
                <a:extLst>
                  <a:ext uri="{FF2B5EF4-FFF2-40B4-BE49-F238E27FC236}">
                    <a16:creationId xmlns:a16="http://schemas.microsoft.com/office/drawing/2014/main" id="{38B20915-2E6A-491F-BEF7-E858BB65D652}"/>
                  </a:ext>
                </a:extLst>
              </p:cNvPr>
              <p:cNvSpPr txBox="1">
                <a:spLocks/>
              </p:cNvSpPr>
              <p:nvPr/>
            </p:nvSpPr>
            <p:spPr bwMode="gray">
              <a:xfrm>
                <a:off x="1807131" y="2706455"/>
                <a:ext cx="360000" cy="360000"/>
              </a:xfrm>
              <a:prstGeom prst="ellipse">
                <a:avLst/>
              </a:prstGeom>
              <a:solidFill>
                <a:srgbClr val="7090AD"/>
              </a:solidFill>
              <a:ln>
                <a:noFill/>
              </a:ln>
            </p:spPr>
            <p:txBody>
              <a:bodyPr wrap="square"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800" dirty="0">
                    <a:solidFill>
                      <a:schemeClr val="bg1"/>
                    </a:solidFill>
                  </a:rPr>
                  <a:t>2018</a:t>
                </a:r>
              </a:p>
            </p:txBody>
          </p:sp>
          <p:sp>
            <p:nvSpPr>
              <p:cNvPr id="85" name="PE Text Placeholder 160">
                <a:extLst>
                  <a:ext uri="{FF2B5EF4-FFF2-40B4-BE49-F238E27FC236}">
                    <a16:creationId xmlns:a16="http://schemas.microsoft.com/office/drawing/2014/main" id="{D32B3FAA-2F52-4EE2-8D3F-BA7198C80F5E}"/>
                  </a:ext>
                </a:extLst>
              </p:cNvPr>
              <p:cNvSpPr txBox="1">
                <a:spLocks/>
              </p:cNvSpPr>
              <p:nvPr/>
            </p:nvSpPr>
            <p:spPr bwMode="gray">
              <a:xfrm>
                <a:off x="3125947" y="2706455"/>
                <a:ext cx="360000" cy="360000"/>
              </a:xfrm>
              <a:prstGeom prst="ellipse">
                <a:avLst/>
              </a:prstGeom>
              <a:solidFill>
                <a:srgbClr val="CDDEF3"/>
              </a:solidFill>
              <a:ln>
                <a:noFill/>
              </a:ln>
            </p:spPr>
            <p:txBody>
              <a:bodyPr wrap="square" lIns="0" tIns="0" rIns="0" bIns="0" anchor="ctr"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800" dirty="0">
                    <a:solidFill>
                      <a:schemeClr val="bg1"/>
                    </a:solidFill>
                  </a:rPr>
                  <a:t>2020</a:t>
                </a:r>
              </a:p>
            </p:txBody>
          </p:sp>
        </p:grpSp>
        <p:sp>
          <p:nvSpPr>
            <p:cNvPr id="78" name="PE Text Placeholder 182">
              <a:extLst>
                <a:ext uri="{FF2B5EF4-FFF2-40B4-BE49-F238E27FC236}">
                  <a16:creationId xmlns:a16="http://schemas.microsoft.com/office/drawing/2014/main" id="{FB09AF2B-C63A-4A3F-BE76-A68B013C5551}"/>
                </a:ext>
              </a:extLst>
            </p:cNvPr>
            <p:cNvSpPr txBox="1">
              <a:spLocks/>
            </p:cNvSpPr>
            <p:nvPr/>
          </p:nvSpPr>
          <p:spPr bwMode="gray">
            <a:xfrm>
              <a:off x="4125974" y="4377389"/>
              <a:ext cx="621285" cy="296400"/>
            </a:xfrm>
            <a:prstGeom prst="rect">
              <a:avLst/>
            </a:prstGeom>
          </p:spPr>
          <p:txBody>
            <a:bodyPr wrap="square" lIns="0" tIns="0" rIns="0" bIns="0" anchor="t" anchorCtr="0">
              <a:no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a-DK" sz="800" dirty="0">
                  <a:solidFill>
                    <a:srgbClr val="7090AD"/>
                  </a:solidFill>
                  <a:latin typeface="Century Gothic" panose="020B0502020202020204" pitchFamily="34" charset="0"/>
                </a:rPr>
                <a:t>Slut år</a:t>
              </a:r>
            </a:p>
            <a:p>
              <a:pPr marL="0" indent="0">
                <a:buNone/>
              </a:pPr>
              <a:endParaRPr lang="da-DK" sz="700" dirty="0"/>
            </a:p>
          </p:txBody>
        </p:sp>
      </p:grpSp>
      <p:sp>
        <p:nvSpPr>
          <p:cNvPr id="86" name="PE Text Placeholder 182">
            <a:extLst>
              <a:ext uri="{FF2B5EF4-FFF2-40B4-BE49-F238E27FC236}">
                <a16:creationId xmlns:a16="http://schemas.microsoft.com/office/drawing/2014/main" id="{A2A9F596-06FF-4CD6-8D90-E9AE2068DC4D}"/>
              </a:ext>
            </a:extLst>
          </p:cNvPr>
          <p:cNvSpPr txBox="1">
            <a:spLocks/>
          </p:cNvSpPr>
          <p:nvPr/>
        </p:nvSpPr>
        <p:spPr bwMode="gray">
          <a:xfrm>
            <a:off x="611560" y="1196752"/>
            <a:ext cx="2422845" cy="38164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En kommune implementerer indsatsen i 2018, og lader indsatsen vare i 3 år. </a:t>
            </a:r>
          </a:p>
          <a:p>
            <a:pPr marL="0" indent="0">
              <a:buNone/>
            </a:pPr>
            <a:endParaRPr lang="da-DK" sz="300" dirty="0">
              <a:solidFill>
                <a:srgbClr val="7090AD"/>
              </a:solidFill>
              <a:latin typeface="Century Gothic" panose="020B0502020202020204" pitchFamily="34" charset="0"/>
            </a:endParaRPr>
          </a:p>
          <a:p>
            <a:pPr marL="0" indent="0">
              <a:buNone/>
            </a:pPr>
            <a:endParaRPr lang="da-DK" sz="100" dirty="0">
              <a:solidFill>
                <a:srgbClr val="7090AD"/>
              </a:solidFill>
              <a:latin typeface="Century Gothic" panose="020B0502020202020204" pitchFamily="34" charset="0"/>
            </a:endParaRPr>
          </a:p>
        </p:txBody>
      </p:sp>
      <p:sp>
        <p:nvSpPr>
          <p:cNvPr id="88" name="PE Text Placeholder 145">
            <a:extLst>
              <a:ext uri="{FF2B5EF4-FFF2-40B4-BE49-F238E27FC236}">
                <a16:creationId xmlns:a16="http://schemas.microsoft.com/office/drawing/2014/main" id="{5DF3D75E-2E9B-4765-8E7B-D1333E0FE366}"/>
              </a:ext>
            </a:extLst>
          </p:cNvPr>
          <p:cNvSpPr txBox="1">
            <a:spLocks/>
          </p:cNvSpPr>
          <p:nvPr/>
        </p:nvSpPr>
        <p:spPr bwMode="gray">
          <a:xfrm>
            <a:off x="3307689" y="980728"/>
            <a:ext cx="5287061" cy="1553979"/>
          </a:xfrm>
          <a:prstGeom prst="rect">
            <a:avLst/>
          </a:prstGeom>
          <a:solidFill>
            <a:schemeClr val="bg1">
              <a:lumMod val="95000"/>
            </a:schemeClr>
          </a:solidFill>
          <a:ln>
            <a:noFill/>
          </a:ln>
        </p:spPr>
        <p:txBody>
          <a:bodyPr vert="horz" wrap="square" lIns="108011" tIns="108011" rIns="108011" bIns="108011" rtlCol="0" anchor="b"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buClr>
                <a:schemeClr val="tx1"/>
              </a:buClr>
            </a:pPr>
            <a:endParaRPr lang="da-DK" sz="800" i="0" dirty="0">
              <a:solidFill>
                <a:schemeClr val="bg1"/>
              </a:solidFill>
              <a:latin typeface="Century Gothic" panose="020B0502020202020204" pitchFamily="34" charset="0"/>
            </a:endParaRPr>
          </a:p>
          <a:p>
            <a:pPr>
              <a:buClr>
                <a:schemeClr val="tx1"/>
              </a:buClr>
            </a:pPr>
            <a:endParaRPr lang="da-DK" sz="800" i="0" dirty="0">
              <a:solidFill>
                <a:schemeClr val="bg1"/>
              </a:solidFill>
              <a:latin typeface="Century Gothic" panose="020B0502020202020204" pitchFamily="34" charset="0"/>
            </a:endParaRPr>
          </a:p>
        </p:txBody>
      </p:sp>
      <p:sp>
        <p:nvSpPr>
          <p:cNvPr id="93" name="PE Text Placeholder 145"/>
          <p:cNvSpPr txBox="1">
            <a:spLocks/>
          </p:cNvSpPr>
          <p:nvPr/>
        </p:nvSpPr>
        <p:spPr bwMode="gray">
          <a:xfrm>
            <a:off x="3275856" y="980728"/>
            <a:ext cx="5318894" cy="226591"/>
          </a:xfrm>
          <a:prstGeom prst="rect">
            <a:avLst/>
          </a:prstGeom>
          <a:noFill/>
          <a:ln>
            <a:noFill/>
          </a:ln>
        </p:spPr>
        <p:txBody>
          <a:bodyPr vert="horz" wrap="square" lIns="144000" tIns="36000" rIns="144000" bIns="36000"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da-DK" sz="1000" b="1" i="0" dirty="0">
                <a:solidFill>
                  <a:srgbClr val="7090AD"/>
                </a:solidFill>
                <a:latin typeface="Century Gothic" panose="020B0502020202020204" pitchFamily="34" charset="0"/>
              </a:rPr>
              <a:t>VURDERING AF BEREGNINGSGRUNDLAGET</a:t>
            </a:r>
          </a:p>
        </p:txBody>
      </p:sp>
      <p:sp>
        <p:nvSpPr>
          <p:cNvPr id="94" name="PE Text Placeholder 157"/>
          <p:cNvSpPr txBox="1">
            <a:spLocks/>
          </p:cNvSpPr>
          <p:nvPr/>
        </p:nvSpPr>
        <p:spPr bwMode="gray">
          <a:xfrm>
            <a:off x="539552" y="980728"/>
            <a:ext cx="2560044" cy="1553979"/>
          </a:xfrm>
          <a:prstGeom prst="rect">
            <a:avLst/>
          </a:prstGeom>
          <a:ln>
            <a:solidFill>
              <a:srgbClr val="7090AD"/>
            </a:solidFill>
          </a:ln>
        </p:spPr>
        <p:txBody>
          <a:bodyPr lIns="108011" tIns="216022" rIns="108011" bIns="108011"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endParaRPr lang="en-GB" sz="800" dirty="0"/>
          </a:p>
          <a:p>
            <a:pPr>
              <a:buClrTx/>
              <a:buFont typeface="Trebuchet MS" panose="020B0603020202020204" pitchFamily="34" charset="0"/>
              <a:buChar char="·"/>
            </a:pPr>
            <a:endParaRPr lang="da-DK" sz="800" dirty="0"/>
          </a:p>
        </p:txBody>
      </p:sp>
      <p:sp>
        <p:nvSpPr>
          <p:cNvPr id="95" name="PE Text Placeholder 145"/>
          <p:cNvSpPr txBox="1">
            <a:spLocks/>
          </p:cNvSpPr>
          <p:nvPr/>
        </p:nvSpPr>
        <p:spPr bwMode="gray">
          <a:xfrm>
            <a:off x="827585" y="869190"/>
            <a:ext cx="1929080" cy="257377"/>
          </a:xfrm>
          <a:prstGeom prst="rect">
            <a:avLst/>
          </a:prstGeom>
          <a:solidFill>
            <a:schemeClr val="bg1"/>
          </a:solidFill>
          <a:ln>
            <a:noFill/>
          </a:ln>
        </p:spPr>
        <p:txBody>
          <a:bodyPr vert="horz" wrap="squar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Antal år med indsatsen</a:t>
            </a:r>
          </a:p>
        </p:txBody>
      </p:sp>
      <p:sp>
        <p:nvSpPr>
          <p:cNvPr id="98" name="PE Text Placeholder 196">
            <a:extLst>
              <a:ext uri="{FF2B5EF4-FFF2-40B4-BE49-F238E27FC236}">
                <a16:creationId xmlns:a16="http://schemas.microsoft.com/office/drawing/2014/main" id="{8AE67CE0-B654-4ECC-BA53-45D4E4A08207}"/>
              </a:ext>
            </a:extLst>
          </p:cNvPr>
          <p:cNvSpPr txBox="1">
            <a:spLocks/>
          </p:cNvSpPr>
          <p:nvPr/>
        </p:nvSpPr>
        <p:spPr bwMode="gray">
          <a:xfrm>
            <a:off x="4499992" y="3620148"/>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99" name="PE Text Placeholder 196">
            <a:extLst>
              <a:ext uri="{FF2B5EF4-FFF2-40B4-BE49-F238E27FC236}">
                <a16:creationId xmlns:a16="http://schemas.microsoft.com/office/drawing/2014/main" id="{8AE67CE0-B654-4ECC-BA53-45D4E4A08207}"/>
              </a:ext>
            </a:extLst>
          </p:cNvPr>
          <p:cNvSpPr txBox="1">
            <a:spLocks/>
          </p:cNvSpPr>
          <p:nvPr/>
        </p:nvSpPr>
        <p:spPr bwMode="gray">
          <a:xfrm>
            <a:off x="1691680" y="36237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01" name="PE Text Placeholder 196">
            <a:extLst>
              <a:ext uri="{FF2B5EF4-FFF2-40B4-BE49-F238E27FC236}">
                <a16:creationId xmlns:a16="http://schemas.microsoft.com/office/drawing/2014/main" id="{8AE67CE0-B654-4ECC-BA53-45D4E4A08207}"/>
              </a:ext>
            </a:extLst>
          </p:cNvPr>
          <p:cNvSpPr txBox="1">
            <a:spLocks/>
          </p:cNvSpPr>
          <p:nvPr/>
        </p:nvSpPr>
        <p:spPr bwMode="gray">
          <a:xfrm>
            <a:off x="7312845" y="3610239"/>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06" name="Rektangel 105"/>
          <p:cNvSpPr/>
          <p:nvPr/>
        </p:nvSpPr>
        <p:spPr>
          <a:xfrm>
            <a:off x="683568" y="35010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2" name="PE Text Placeholder 182"/>
          <p:cNvSpPr txBox="1">
            <a:spLocks/>
          </p:cNvSpPr>
          <p:nvPr/>
        </p:nvSpPr>
        <p:spPr bwMode="gray">
          <a:xfrm>
            <a:off x="3422366" y="1270501"/>
            <a:ext cx="5110074" cy="98488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Eksempelberegningen baseres på flere kilder og antagelser, og nedenfor vurderes disse ud fra følgende spørgsmål: </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Hvor høj overensstemmelse er der mellem SØM’s målgruppe og succesmål og indsatsens målgruppe og effektmål?</a:t>
            </a:r>
          </a:p>
          <a:p>
            <a:pPr>
              <a:buClr>
                <a:srgbClr val="7090AD"/>
              </a:buClr>
              <a:buFont typeface="Arial" panose="020B0604020202020204" pitchFamily="34" charset="0"/>
              <a:buChar char="•"/>
            </a:pPr>
            <a:r>
              <a:rPr lang="da-DK" sz="1000" dirty="0">
                <a:solidFill>
                  <a:srgbClr val="7090AD"/>
                </a:solidFill>
                <a:latin typeface="Century Gothic" panose="020B0502020202020204" pitchFamily="34" charset="0"/>
              </a:rPr>
              <a:t>Hvor højt er vidensgrundlaget for de øvrige valg, der er foretaget i eksempelberegningen?</a:t>
            </a:r>
          </a:p>
        </p:txBody>
      </p:sp>
      <p:sp>
        <p:nvSpPr>
          <p:cNvPr id="113" name="PE Text Placeholder 196">
            <a:extLst>
              <a:ext uri="{FF2B5EF4-FFF2-40B4-BE49-F238E27FC236}">
                <a16:creationId xmlns:a16="http://schemas.microsoft.com/office/drawing/2014/main" id="{6D4CC694-CEC3-43C9-8858-787418FD08FD}"/>
              </a:ext>
            </a:extLst>
          </p:cNvPr>
          <p:cNvSpPr txBox="1">
            <a:spLocks/>
          </p:cNvSpPr>
          <p:nvPr/>
        </p:nvSpPr>
        <p:spPr bwMode="gray">
          <a:xfrm>
            <a:off x="2632325" y="35214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15" name="PE Text Placeholder 196">
            <a:extLst>
              <a:ext uri="{FF2B5EF4-FFF2-40B4-BE49-F238E27FC236}">
                <a16:creationId xmlns:a16="http://schemas.microsoft.com/office/drawing/2014/main" id="{6D4CC694-CEC3-43C9-8858-787418FD08FD}"/>
              </a:ext>
            </a:extLst>
          </p:cNvPr>
          <p:cNvSpPr txBox="1">
            <a:spLocks/>
          </p:cNvSpPr>
          <p:nvPr/>
        </p:nvSpPr>
        <p:spPr bwMode="gray">
          <a:xfrm>
            <a:off x="7672885" y="3610239"/>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16" name="PE Text Placeholder 196">
            <a:extLst>
              <a:ext uri="{FF2B5EF4-FFF2-40B4-BE49-F238E27FC236}">
                <a16:creationId xmlns:a16="http://schemas.microsoft.com/office/drawing/2014/main" id="{6D4CC694-CEC3-43C9-8858-787418FD08FD}"/>
              </a:ext>
            </a:extLst>
          </p:cNvPr>
          <p:cNvSpPr txBox="1">
            <a:spLocks/>
          </p:cNvSpPr>
          <p:nvPr/>
        </p:nvSpPr>
        <p:spPr bwMode="gray">
          <a:xfrm>
            <a:off x="1187624" y="5301208"/>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17" name="PE Text Placeholder 196">
            <a:extLst>
              <a:ext uri="{FF2B5EF4-FFF2-40B4-BE49-F238E27FC236}">
                <a16:creationId xmlns:a16="http://schemas.microsoft.com/office/drawing/2014/main" id="{6D4CC694-CEC3-43C9-8858-787418FD08FD}"/>
              </a:ext>
            </a:extLst>
          </p:cNvPr>
          <p:cNvSpPr txBox="1">
            <a:spLocks/>
          </p:cNvSpPr>
          <p:nvPr/>
        </p:nvSpPr>
        <p:spPr bwMode="gray">
          <a:xfrm>
            <a:off x="3923928" y="5301208"/>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19" name="PE Text Placeholder 182"/>
          <p:cNvSpPr txBox="1">
            <a:spLocks/>
          </p:cNvSpPr>
          <p:nvPr/>
        </p:nvSpPr>
        <p:spPr bwMode="gray">
          <a:xfrm>
            <a:off x="3390516" y="2852936"/>
            <a:ext cx="2373770" cy="461665"/>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1000" dirty="0">
                <a:solidFill>
                  <a:srgbClr val="7090AD"/>
                </a:solidFill>
                <a:latin typeface="Century Gothic" panose="020B0502020202020204" pitchFamily="34" charset="0"/>
              </a:rPr>
              <a:t>Beregningen tager udgangspunkt i, at 50 personer deltager pr. år i en periode på 3 år.</a:t>
            </a:r>
          </a:p>
        </p:txBody>
      </p:sp>
      <p:sp>
        <p:nvSpPr>
          <p:cNvPr id="64" name="PE Text Placeholder 182">
            <a:extLst>
              <a:ext uri="{FF2B5EF4-FFF2-40B4-BE49-F238E27FC236}">
                <a16:creationId xmlns:a16="http://schemas.microsoft.com/office/drawing/2014/main" id="{992407F9-B560-400E-8F59-78ADB48343EF}"/>
              </a:ext>
            </a:extLst>
          </p:cNvPr>
          <p:cNvSpPr txBox="1">
            <a:spLocks/>
          </p:cNvSpPr>
          <p:nvPr/>
        </p:nvSpPr>
        <p:spPr bwMode="gray">
          <a:xfrm>
            <a:off x="2135250" y="3767739"/>
            <a:ext cx="852574"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 overensstemmelse </a:t>
            </a:r>
          </a:p>
        </p:txBody>
      </p:sp>
      <p:sp>
        <p:nvSpPr>
          <p:cNvPr id="65" name="PE Text Placeholder 182">
            <a:extLst>
              <a:ext uri="{FF2B5EF4-FFF2-40B4-BE49-F238E27FC236}">
                <a16:creationId xmlns:a16="http://schemas.microsoft.com/office/drawing/2014/main" id="{992407F9-B560-400E-8F59-78ADB48343EF}"/>
              </a:ext>
            </a:extLst>
          </p:cNvPr>
          <p:cNvSpPr txBox="1">
            <a:spLocks/>
          </p:cNvSpPr>
          <p:nvPr/>
        </p:nvSpPr>
        <p:spPr bwMode="gray">
          <a:xfrm>
            <a:off x="683568"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  overensstemmelse</a:t>
            </a:r>
          </a:p>
        </p:txBody>
      </p:sp>
      <p:sp>
        <p:nvSpPr>
          <p:cNvPr id="66" name="PE Text Placeholder 196">
            <a:extLst>
              <a:ext uri="{FF2B5EF4-FFF2-40B4-BE49-F238E27FC236}">
                <a16:creationId xmlns:a16="http://schemas.microsoft.com/office/drawing/2014/main" id="{8AE67CE0-B654-4ECC-BA53-45D4E4A08207}"/>
              </a:ext>
            </a:extLst>
          </p:cNvPr>
          <p:cNvSpPr txBox="1">
            <a:spLocks/>
          </p:cNvSpPr>
          <p:nvPr/>
        </p:nvSpPr>
        <p:spPr bwMode="gray">
          <a:xfrm>
            <a:off x="1691680" y="5415027"/>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67" name="Rektangel 66"/>
          <p:cNvSpPr/>
          <p:nvPr/>
        </p:nvSpPr>
        <p:spPr>
          <a:xfrm>
            <a:off x="683568" y="5292312"/>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8" name="PE Text Placeholder 196">
            <a:extLst>
              <a:ext uri="{FF2B5EF4-FFF2-40B4-BE49-F238E27FC236}">
                <a16:creationId xmlns:a16="http://schemas.microsoft.com/office/drawing/2014/main" id="{6D4CC694-CEC3-43C9-8858-787418FD08FD}"/>
              </a:ext>
            </a:extLst>
          </p:cNvPr>
          <p:cNvSpPr txBox="1">
            <a:spLocks/>
          </p:cNvSpPr>
          <p:nvPr/>
        </p:nvSpPr>
        <p:spPr bwMode="gray">
          <a:xfrm>
            <a:off x="1768229" y="5312785"/>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69" name="PE Text Placeholder 182">
            <a:extLst>
              <a:ext uri="{FF2B5EF4-FFF2-40B4-BE49-F238E27FC236}">
                <a16:creationId xmlns:a16="http://schemas.microsoft.com/office/drawing/2014/main" id="{992407F9-B560-400E-8F59-78ADB48343EF}"/>
              </a:ext>
            </a:extLst>
          </p:cNvPr>
          <p:cNvSpPr txBox="1">
            <a:spLocks/>
          </p:cNvSpPr>
          <p:nvPr/>
        </p:nvSpPr>
        <p:spPr bwMode="gray">
          <a:xfrm>
            <a:off x="2123728" y="5559043"/>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 overensstemmelse</a:t>
            </a:r>
          </a:p>
        </p:txBody>
      </p:sp>
      <p:sp>
        <p:nvSpPr>
          <p:cNvPr id="70" name="PE Text Placeholder 182">
            <a:extLst>
              <a:ext uri="{FF2B5EF4-FFF2-40B4-BE49-F238E27FC236}">
                <a16:creationId xmlns:a16="http://schemas.microsoft.com/office/drawing/2014/main" id="{992407F9-B560-400E-8F59-78ADB48343EF}"/>
              </a:ext>
            </a:extLst>
          </p:cNvPr>
          <p:cNvSpPr txBox="1">
            <a:spLocks/>
          </p:cNvSpPr>
          <p:nvPr/>
        </p:nvSpPr>
        <p:spPr bwMode="gray">
          <a:xfrm>
            <a:off x="683568" y="5559043"/>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 overensstemmelse</a:t>
            </a:r>
          </a:p>
        </p:txBody>
      </p:sp>
      <p:sp>
        <p:nvSpPr>
          <p:cNvPr id="87" name="PE Text Placeholder 196">
            <a:extLst>
              <a:ext uri="{FF2B5EF4-FFF2-40B4-BE49-F238E27FC236}">
                <a16:creationId xmlns:a16="http://schemas.microsoft.com/office/drawing/2014/main" id="{8AE67CE0-B654-4ECC-BA53-45D4E4A08207}"/>
              </a:ext>
            </a:extLst>
          </p:cNvPr>
          <p:cNvSpPr txBox="1">
            <a:spLocks/>
          </p:cNvSpPr>
          <p:nvPr/>
        </p:nvSpPr>
        <p:spPr bwMode="gray">
          <a:xfrm>
            <a:off x="4427984" y="36237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89" name="Rektangel 88"/>
          <p:cNvSpPr/>
          <p:nvPr/>
        </p:nvSpPr>
        <p:spPr>
          <a:xfrm>
            <a:off x="3419872" y="35010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0" name="PE Text Placeholder 196">
            <a:extLst>
              <a:ext uri="{FF2B5EF4-FFF2-40B4-BE49-F238E27FC236}">
                <a16:creationId xmlns:a16="http://schemas.microsoft.com/office/drawing/2014/main" id="{6D4CC694-CEC3-43C9-8858-787418FD08FD}"/>
              </a:ext>
            </a:extLst>
          </p:cNvPr>
          <p:cNvSpPr txBox="1">
            <a:spLocks/>
          </p:cNvSpPr>
          <p:nvPr/>
        </p:nvSpPr>
        <p:spPr bwMode="gray">
          <a:xfrm>
            <a:off x="5296621" y="35214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91" name="PE Text Placeholder 182">
            <a:extLst>
              <a:ext uri="{FF2B5EF4-FFF2-40B4-BE49-F238E27FC236}">
                <a16:creationId xmlns:a16="http://schemas.microsoft.com/office/drawing/2014/main" id="{992407F9-B560-400E-8F59-78ADB48343EF}"/>
              </a:ext>
            </a:extLst>
          </p:cNvPr>
          <p:cNvSpPr txBox="1">
            <a:spLocks/>
          </p:cNvSpPr>
          <p:nvPr/>
        </p:nvSpPr>
        <p:spPr bwMode="gray">
          <a:xfrm>
            <a:off x="4969291"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Højt vidensgrundlag</a:t>
            </a:r>
          </a:p>
        </p:txBody>
      </p:sp>
      <p:sp>
        <p:nvSpPr>
          <p:cNvPr id="92" name="PE Text Placeholder 182">
            <a:extLst>
              <a:ext uri="{FF2B5EF4-FFF2-40B4-BE49-F238E27FC236}">
                <a16:creationId xmlns:a16="http://schemas.microsoft.com/office/drawing/2014/main" id="{992407F9-B560-400E-8F59-78ADB48343EF}"/>
              </a:ext>
            </a:extLst>
          </p:cNvPr>
          <p:cNvSpPr txBox="1">
            <a:spLocks/>
          </p:cNvSpPr>
          <p:nvPr/>
        </p:nvSpPr>
        <p:spPr bwMode="gray">
          <a:xfrm>
            <a:off x="3419872"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Lavt vidensgrundlag</a:t>
            </a:r>
          </a:p>
        </p:txBody>
      </p:sp>
      <p:sp>
        <p:nvSpPr>
          <p:cNvPr id="96" name="PE Text Placeholder 196">
            <a:extLst>
              <a:ext uri="{FF2B5EF4-FFF2-40B4-BE49-F238E27FC236}">
                <a16:creationId xmlns:a16="http://schemas.microsoft.com/office/drawing/2014/main" id="{8AE67CE0-B654-4ECC-BA53-45D4E4A08207}"/>
              </a:ext>
            </a:extLst>
          </p:cNvPr>
          <p:cNvSpPr txBox="1">
            <a:spLocks/>
          </p:cNvSpPr>
          <p:nvPr/>
        </p:nvSpPr>
        <p:spPr bwMode="gray">
          <a:xfrm>
            <a:off x="7271053" y="3620148"/>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97" name="PE Text Placeholder 196">
            <a:extLst>
              <a:ext uri="{FF2B5EF4-FFF2-40B4-BE49-F238E27FC236}">
                <a16:creationId xmlns:a16="http://schemas.microsoft.com/office/drawing/2014/main" id="{8AE67CE0-B654-4ECC-BA53-45D4E4A08207}"/>
              </a:ext>
            </a:extLst>
          </p:cNvPr>
          <p:cNvSpPr txBox="1">
            <a:spLocks/>
          </p:cNvSpPr>
          <p:nvPr/>
        </p:nvSpPr>
        <p:spPr bwMode="gray">
          <a:xfrm>
            <a:off x="7199045" y="36237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00" name="Rektangel 99"/>
          <p:cNvSpPr/>
          <p:nvPr/>
        </p:nvSpPr>
        <p:spPr>
          <a:xfrm>
            <a:off x="6156176" y="35010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2" name="PE Text Placeholder 196">
            <a:extLst>
              <a:ext uri="{FF2B5EF4-FFF2-40B4-BE49-F238E27FC236}">
                <a16:creationId xmlns:a16="http://schemas.microsoft.com/office/drawing/2014/main" id="{6D4CC694-CEC3-43C9-8858-787418FD08FD}"/>
              </a:ext>
            </a:extLst>
          </p:cNvPr>
          <p:cNvSpPr txBox="1">
            <a:spLocks/>
          </p:cNvSpPr>
          <p:nvPr/>
        </p:nvSpPr>
        <p:spPr bwMode="gray">
          <a:xfrm>
            <a:off x="8067682" y="35214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03" name="PE Text Placeholder 182">
            <a:extLst>
              <a:ext uri="{FF2B5EF4-FFF2-40B4-BE49-F238E27FC236}">
                <a16:creationId xmlns:a16="http://schemas.microsoft.com/office/drawing/2014/main" id="{992407F9-B560-400E-8F59-78ADB48343EF}"/>
              </a:ext>
            </a:extLst>
          </p:cNvPr>
          <p:cNvSpPr txBox="1">
            <a:spLocks/>
          </p:cNvSpPr>
          <p:nvPr/>
        </p:nvSpPr>
        <p:spPr bwMode="gray">
          <a:xfrm>
            <a:off x="7688854"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Højt vidensgrundlag</a:t>
            </a:r>
          </a:p>
        </p:txBody>
      </p:sp>
      <p:sp>
        <p:nvSpPr>
          <p:cNvPr id="104" name="PE Text Placeholder 182">
            <a:extLst>
              <a:ext uri="{FF2B5EF4-FFF2-40B4-BE49-F238E27FC236}">
                <a16:creationId xmlns:a16="http://schemas.microsoft.com/office/drawing/2014/main" id="{992407F9-B560-400E-8F59-78ADB48343EF}"/>
              </a:ext>
            </a:extLst>
          </p:cNvPr>
          <p:cNvSpPr txBox="1">
            <a:spLocks/>
          </p:cNvSpPr>
          <p:nvPr/>
        </p:nvSpPr>
        <p:spPr bwMode="gray">
          <a:xfrm>
            <a:off x="6156176" y="37677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Lavt vidensgrundlag</a:t>
            </a:r>
          </a:p>
        </p:txBody>
      </p:sp>
      <p:sp>
        <p:nvSpPr>
          <p:cNvPr id="105" name="PE Text Placeholder 196">
            <a:extLst>
              <a:ext uri="{FF2B5EF4-FFF2-40B4-BE49-F238E27FC236}">
                <a16:creationId xmlns:a16="http://schemas.microsoft.com/office/drawing/2014/main" id="{8AE67CE0-B654-4ECC-BA53-45D4E4A08207}"/>
              </a:ext>
            </a:extLst>
          </p:cNvPr>
          <p:cNvSpPr txBox="1">
            <a:spLocks/>
          </p:cNvSpPr>
          <p:nvPr/>
        </p:nvSpPr>
        <p:spPr bwMode="gray">
          <a:xfrm>
            <a:off x="4499992" y="5420348"/>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0" name="PE Text Placeholder 196">
            <a:extLst>
              <a:ext uri="{FF2B5EF4-FFF2-40B4-BE49-F238E27FC236}">
                <a16:creationId xmlns:a16="http://schemas.microsoft.com/office/drawing/2014/main" id="{8AE67CE0-B654-4ECC-BA53-45D4E4A08207}"/>
              </a:ext>
            </a:extLst>
          </p:cNvPr>
          <p:cNvSpPr txBox="1">
            <a:spLocks/>
          </p:cNvSpPr>
          <p:nvPr/>
        </p:nvSpPr>
        <p:spPr bwMode="gray">
          <a:xfrm>
            <a:off x="4427984" y="54239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1" name="Rektangel 120"/>
          <p:cNvSpPr/>
          <p:nvPr/>
        </p:nvSpPr>
        <p:spPr>
          <a:xfrm>
            <a:off x="3419872" y="53012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2" name="PE Text Placeholder 196">
            <a:extLst>
              <a:ext uri="{FF2B5EF4-FFF2-40B4-BE49-F238E27FC236}">
                <a16:creationId xmlns:a16="http://schemas.microsoft.com/office/drawing/2014/main" id="{6D4CC694-CEC3-43C9-8858-787418FD08FD}"/>
              </a:ext>
            </a:extLst>
          </p:cNvPr>
          <p:cNvSpPr txBox="1">
            <a:spLocks/>
          </p:cNvSpPr>
          <p:nvPr/>
        </p:nvSpPr>
        <p:spPr bwMode="gray">
          <a:xfrm>
            <a:off x="4936581" y="53216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3" name="PE Text Placeholder 182">
            <a:extLst>
              <a:ext uri="{FF2B5EF4-FFF2-40B4-BE49-F238E27FC236}">
                <a16:creationId xmlns:a16="http://schemas.microsoft.com/office/drawing/2014/main" id="{992407F9-B560-400E-8F59-78ADB48343EF}"/>
              </a:ext>
            </a:extLst>
          </p:cNvPr>
          <p:cNvSpPr txBox="1">
            <a:spLocks/>
          </p:cNvSpPr>
          <p:nvPr/>
        </p:nvSpPr>
        <p:spPr bwMode="gray">
          <a:xfrm>
            <a:off x="4969291" y="55679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Højt vidensgrundlag</a:t>
            </a:r>
          </a:p>
        </p:txBody>
      </p:sp>
      <p:sp>
        <p:nvSpPr>
          <p:cNvPr id="124" name="PE Text Placeholder 182">
            <a:extLst>
              <a:ext uri="{FF2B5EF4-FFF2-40B4-BE49-F238E27FC236}">
                <a16:creationId xmlns:a16="http://schemas.microsoft.com/office/drawing/2014/main" id="{992407F9-B560-400E-8F59-78ADB48343EF}"/>
              </a:ext>
            </a:extLst>
          </p:cNvPr>
          <p:cNvSpPr txBox="1">
            <a:spLocks/>
          </p:cNvSpPr>
          <p:nvPr/>
        </p:nvSpPr>
        <p:spPr bwMode="gray">
          <a:xfrm>
            <a:off x="3419872" y="55679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Lavt vidensgrundlag</a:t>
            </a:r>
          </a:p>
        </p:txBody>
      </p:sp>
      <p:sp>
        <p:nvSpPr>
          <p:cNvPr id="125" name="PE Text Placeholder 196">
            <a:extLst>
              <a:ext uri="{FF2B5EF4-FFF2-40B4-BE49-F238E27FC236}">
                <a16:creationId xmlns:a16="http://schemas.microsoft.com/office/drawing/2014/main" id="{8AE67CE0-B654-4ECC-BA53-45D4E4A08207}"/>
              </a:ext>
            </a:extLst>
          </p:cNvPr>
          <p:cNvSpPr txBox="1">
            <a:spLocks/>
          </p:cNvSpPr>
          <p:nvPr/>
        </p:nvSpPr>
        <p:spPr bwMode="gray">
          <a:xfrm>
            <a:off x="7236296" y="5420348"/>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6" name="PE Text Placeholder 196">
            <a:extLst>
              <a:ext uri="{FF2B5EF4-FFF2-40B4-BE49-F238E27FC236}">
                <a16:creationId xmlns:a16="http://schemas.microsoft.com/office/drawing/2014/main" id="{8AE67CE0-B654-4ECC-BA53-45D4E4A08207}"/>
              </a:ext>
            </a:extLst>
          </p:cNvPr>
          <p:cNvSpPr txBox="1">
            <a:spLocks/>
          </p:cNvSpPr>
          <p:nvPr/>
        </p:nvSpPr>
        <p:spPr bwMode="gray">
          <a:xfrm>
            <a:off x="7164288" y="5423923"/>
            <a:ext cx="211483" cy="246221"/>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7" name="Rektangel 126"/>
          <p:cNvSpPr/>
          <p:nvPr/>
        </p:nvSpPr>
        <p:spPr>
          <a:xfrm>
            <a:off x="6156176" y="5301208"/>
            <a:ext cx="2304256" cy="226521"/>
          </a:xfrm>
          <a:prstGeom prst="rect">
            <a:avLst/>
          </a:prstGeom>
          <a:gradFill>
            <a:gsLst>
              <a:gs pos="0">
                <a:srgbClr val="7090AD"/>
              </a:gs>
              <a:gs pos="84000">
                <a:srgbClr val="CDDEF3"/>
              </a:gs>
              <a:gs pos="100000">
                <a:srgbClr val="CDDEF3"/>
              </a:gs>
            </a:gsLst>
            <a:lin ang="0" scaled="1"/>
          </a:gradFill>
          <a:ln w="12700">
            <a:solidFill>
              <a:srgbClr val="7090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8" name="PE Text Placeholder 196">
            <a:extLst>
              <a:ext uri="{FF2B5EF4-FFF2-40B4-BE49-F238E27FC236}">
                <a16:creationId xmlns:a16="http://schemas.microsoft.com/office/drawing/2014/main" id="{6D4CC694-CEC3-43C9-8858-787418FD08FD}"/>
              </a:ext>
            </a:extLst>
          </p:cNvPr>
          <p:cNvSpPr txBox="1">
            <a:spLocks/>
          </p:cNvSpPr>
          <p:nvPr/>
        </p:nvSpPr>
        <p:spPr bwMode="gray">
          <a:xfrm>
            <a:off x="8032925" y="5321681"/>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29" name="PE Text Placeholder 182">
            <a:extLst>
              <a:ext uri="{FF2B5EF4-FFF2-40B4-BE49-F238E27FC236}">
                <a16:creationId xmlns:a16="http://schemas.microsoft.com/office/drawing/2014/main" id="{992407F9-B560-400E-8F59-78ADB48343EF}"/>
              </a:ext>
            </a:extLst>
          </p:cNvPr>
          <p:cNvSpPr txBox="1">
            <a:spLocks/>
          </p:cNvSpPr>
          <p:nvPr/>
        </p:nvSpPr>
        <p:spPr bwMode="gray">
          <a:xfrm>
            <a:off x="7705595" y="55679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Højt vidensgrundlag</a:t>
            </a:r>
          </a:p>
        </p:txBody>
      </p:sp>
      <p:sp>
        <p:nvSpPr>
          <p:cNvPr id="130" name="PE Text Placeholder 182">
            <a:extLst>
              <a:ext uri="{FF2B5EF4-FFF2-40B4-BE49-F238E27FC236}">
                <a16:creationId xmlns:a16="http://schemas.microsoft.com/office/drawing/2014/main" id="{992407F9-B560-400E-8F59-78ADB48343EF}"/>
              </a:ext>
            </a:extLst>
          </p:cNvPr>
          <p:cNvSpPr txBox="1">
            <a:spLocks/>
          </p:cNvSpPr>
          <p:nvPr/>
        </p:nvSpPr>
        <p:spPr bwMode="gray">
          <a:xfrm>
            <a:off x="6156176" y="5567939"/>
            <a:ext cx="1008112" cy="92333"/>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sz="600" dirty="0">
                <a:solidFill>
                  <a:srgbClr val="7090AD"/>
                </a:solidFill>
                <a:latin typeface="Century Gothic" panose="020B0502020202020204" pitchFamily="34" charset="0"/>
              </a:rPr>
              <a:t>Lavt vidensgrundlag</a:t>
            </a:r>
          </a:p>
        </p:txBody>
      </p:sp>
    </p:spTree>
    <p:extLst>
      <p:ext uri="{BB962C8B-B14F-4D97-AF65-F5344CB8AC3E}">
        <p14:creationId xmlns:p14="http://schemas.microsoft.com/office/powerpoint/2010/main" val="26984868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E Text Placeholder 145"/>
          <p:cNvSpPr txBox="1">
            <a:spLocks/>
          </p:cNvSpPr>
          <p:nvPr/>
        </p:nvSpPr>
        <p:spPr bwMode="gray">
          <a:xfrm>
            <a:off x="539726" y="980729"/>
            <a:ext cx="8064722" cy="966758"/>
          </a:xfrm>
          <a:prstGeom prst="rect">
            <a:avLst/>
          </a:prstGeom>
          <a:solidFill>
            <a:schemeClr val="bg1">
              <a:lumMod val="95000"/>
            </a:schemeClr>
          </a:solidFill>
          <a:ln>
            <a:noFill/>
          </a:ln>
        </p:spPr>
        <p:txBody>
          <a:bodyPr vert="horz" wrap="square" lIns="108011" tIns="108011" rIns="108011" bIns="108011" rtlCol="0" anchor="ctr" anchorCtr="0">
            <a:no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000" b="1" i="0" dirty="0">
                <a:solidFill>
                  <a:srgbClr val="7090AD"/>
                </a:solidFill>
                <a:latin typeface="Century Gothic" panose="020B0502020202020204" pitchFamily="34" charset="0"/>
              </a:rPr>
              <a:t>RESULTATER</a:t>
            </a:r>
          </a:p>
          <a:p>
            <a:r>
              <a:rPr lang="da-DK" sz="1000" i="0" dirty="0">
                <a:solidFill>
                  <a:srgbClr val="7090AD"/>
                </a:solidFill>
                <a:latin typeface="Century Gothic" panose="020B0502020202020204" pitchFamily="34" charset="0"/>
              </a:rPr>
              <a:t>Over en niårig periode spænder nettoresultatet fra ca. 7,2 mio. kr. til ca. 18,2 mio. kr. ved succesrater på hhv. 30 pct. og 70 pct. Ved en succesrate på 50 pct. ses et positivt nettoresultat på ca. 12,5 mio. kr., svarende til ca. 84.500 kr. pr. deltager  (nutidsværdi, 2018)*. De forventede positive budgetøkonomiske konsekvenser kommer især fra sparede indkomstoverførsler og sparede udgifter til politi, retsvæsen og kriminalforsorg.</a:t>
            </a:r>
          </a:p>
        </p:txBody>
      </p:sp>
      <p:sp>
        <p:nvSpPr>
          <p:cNvPr id="15" name="PE Text Placeholder 196"/>
          <p:cNvSpPr txBox="1">
            <a:spLocks/>
          </p:cNvSpPr>
          <p:nvPr/>
        </p:nvSpPr>
        <p:spPr bwMode="gray">
          <a:xfrm>
            <a:off x="2496827" y="4853750"/>
            <a:ext cx="211483" cy="246258"/>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1"/>
              </a:buClr>
              <a:buNone/>
            </a:pPr>
            <a:r>
              <a:rPr lang="da-DK" sz="1600" dirty="0">
                <a:solidFill>
                  <a:schemeClr val="bg1"/>
                </a:solidFill>
                <a:latin typeface="Wingdings 3" panose="05040102010807070707" pitchFamily="18" charset="2"/>
                <a:sym typeface="Wingdings" panose="05000000000000000000" pitchFamily="2" charset="2"/>
              </a:rPr>
              <a:t></a:t>
            </a:r>
            <a:endParaRPr lang="da-DK" sz="1600" dirty="0">
              <a:solidFill>
                <a:schemeClr val="bg1"/>
              </a:solidFill>
              <a:latin typeface="Wingdings 3" panose="05040102010807070707" pitchFamily="18" charset="2"/>
            </a:endParaRPr>
          </a:p>
        </p:txBody>
      </p:sp>
      <p:sp>
        <p:nvSpPr>
          <p:cNvPr id="16" name="PE Text Placeholder 182">
            <a:extLst>
              <a:ext uri="{FF2B5EF4-FFF2-40B4-BE49-F238E27FC236}">
                <a16:creationId xmlns:a16="http://schemas.microsoft.com/office/drawing/2014/main" id="{992407F9-B560-400E-8F59-78ADB48343EF}"/>
              </a:ext>
            </a:extLst>
          </p:cNvPr>
          <p:cNvSpPr txBox="1">
            <a:spLocks/>
          </p:cNvSpPr>
          <p:nvPr/>
        </p:nvSpPr>
        <p:spPr bwMode="gray">
          <a:xfrm>
            <a:off x="583641" y="5949280"/>
            <a:ext cx="7804783" cy="369332"/>
          </a:xfrm>
          <a:prstGeom prst="rect">
            <a:avLst/>
          </a:prstGeom>
        </p:spPr>
        <p:txBody>
          <a:bodyPr wrap="square" lIns="0" tIns="0" rIns="0" bIns="0" anchor="t" anchorCtr="0">
            <a:spAutoFit/>
          </a:bodyPr>
          <a:lstStyle>
            <a:lvl1pPr marL="180975"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1pPr>
            <a:lvl2pPr marL="358775"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2pPr>
            <a:lvl3pPr marL="539750" indent="-180975"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3pPr>
            <a:lvl4pPr marL="7175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4pPr>
            <a:lvl5pPr marL="895350" indent="-177800" algn="l" defTabSz="914400" rtl="0" eaLnBrk="1" latinLnBrk="0" hangingPunct="1">
              <a:spcBef>
                <a:spcPct val="20000"/>
              </a:spcBef>
              <a:buClr>
                <a:srgbClr val="FF4338"/>
              </a:buClr>
              <a:buFont typeface="Trebuchet MS" panose="020B0603020202020204" pitchFamily="34" charset="0"/>
              <a:buChar char="+"/>
              <a:defRPr sz="9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8011" indent="-457246">
              <a:buNone/>
            </a:pPr>
            <a:r>
              <a:rPr lang="da-DK" sz="800" dirty="0">
                <a:solidFill>
                  <a:srgbClr val="2F526F"/>
                </a:solidFill>
                <a:latin typeface="Century Gothic" panose="020B0502020202020204" pitchFamily="34" charset="0"/>
              </a:rPr>
              <a:t>* 	</a:t>
            </a:r>
            <a:r>
              <a:rPr lang="da-DK" sz="800" dirty="0">
                <a:solidFill>
                  <a:srgbClr val="7090AD"/>
                </a:solidFill>
                <a:latin typeface="Century Gothic" panose="020B0502020202020204" pitchFamily="34" charset="0"/>
              </a:rPr>
              <a:t>Nettoresultatet er summen af indsatsens omkostninger og de økonomiske konsekvenser over tid, som følger af den effekt indsatsen har på borgerne. Et positivt budgetøkonomisk nettoresultat betyder, at omkostningerne til indsatsen er lavere end de samlede økonomiske konsekvenser, og omvendt betyder et negativt nettoresultat, at omkostningerne til indsatsen overstiger de samlede økonomiske konsekvenser.</a:t>
            </a:r>
            <a:endParaRPr lang="da-DK" sz="100" dirty="0">
              <a:solidFill>
                <a:srgbClr val="7090AD"/>
              </a:solidFill>
              <a:latin typeface="Century Gothic" panose="020B0502020202020204" pitchFamily="34" charset="0"/>
            </a:endParaRPr>
          </a:p>
        </p:txBody>
      </p:sp>
      <p:sp>
        <p:nvSpPr>
          <p:cNvPr id="23" name="PE Text Placeholder 145">
            <a:extLst>
              <a:ext uri="{FF2B5EF4-FFF2-40B4-BE49-F238E27FC236}">
                <a16:creationId xmlns:a16="http://schemas.microsoft.com/office/drawing/2014/main" id="{442EB007-C55A-4913-AE98-75F10197A8E2}"/>
              </a:ext>
            </a:extLst>
          </p:cNvPr>
          <p:cNvSpPr txBox="1">
            <a:spLocks/>
          </p:cNvSpPr>
          <p:nvPr/>
        </p:nvSpPr>
        <p:spPr bwMode="gray">
          <a:xfrm>
            <a:off x="543098" y="435573"/>
            <a:ext cx="8061350" cy="433617"/>
          </a:xfrm>
          <a:prstGeom prst="rect">
            <a:avLst/>
          </a:prstGeom>
          <a:solidFill>
            <a:srgbClr val="AF292E"/>
          </a:solidFill>
          <a:ln>
            <a:noFill/>
          </a:ln>
        </p:spPr>
        <p:txBody>
          <a:bodyPr vert="horz" wrap="square" lIns="108011" tIns="108011" rIns="108011" bIns="108011" rtlCol="0" anchor="b" anchorCtr="0">
            <a:spAutoFit/>
          </a:bodyPr>
          <a:lstStyle>
            <a:defPPr>
              <a:defRPr lang="en-US"/>
            </a:defPPr>
            <a:lvl1pPr indent="0">
              <a:spcBef>
                <a:spcPct val="20000"/>
              </a:spcBef>
              <a:buFont typeface="Arial" panose="020B0604020202020204" pitchFamily="34" charset="0"/>
              <a:buNone/>
              <a:defRPr sz="1400" i="1">
                <a:latin typeface="Times New Roman" panose="02020603050405020304" pitchFamily="18" charset="0"/>
                <a:cs typeface="Times New Roman" panose="02020603050405020304" pitchFamily="18" charset="0"/>
              </a:defRPr>
            </a:lvl1pPr>
            <a:lvl2pPr marL="357188" indent="-176213">
              <a:spcBef>
                <a:spcPct val="20000"/>
              </a:spcBef>
              <a:buFont typeface="Arial" panose="020B0604020202020204" pitchFamily="34" charset="0"/>
              <a:buChar char="–"/>
              <a:defRPr sz="1600"/>
            </a:lvl2pPr>
            <a:lvl3pPr marL="538163" indent="-180975">
              <a:spcBef>
                <a:spcPct val="20000"/>
              </a:spcBef>
              <a:buFont typeface="Arial" panose="020B0604020202020204" pitchFamily="34" charset="0"/>
              <a:buChar char="•"/>
              <a:defRPr sz="1600"/>
            </a:lvl3pPr>
            <a:lvl4pPr marL="719138" indent="-180975">
              <a:spcBef>
                <a:spcPct val="20000"/>
              </a:spcBef>
              <a:buFont typeface="Arial" panose="020B0604020202020204" pitchFamily="34" charset="0"/>
              <a:buChar char="–"/>
              <a:defRPr sz="1600"/>
            </a:lvl4pPr>
            <a:lvl5pPr marL="895350" indent="-176213">
              <a:spcBef>
                <a:spcPct val="20000"/>
              </a:spcBef>
              <a:buFont typeface="Arial" panose="020B0604020202020204" pitchFamily="34" charset="0"/>
              <a:buChar char="»"/>
              <a:defRPr sz="16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da-DK" i="0" dirty="0">
                <a:solidFill>
                  <a:schemeClr val="bg1"/>
                </a:solidFill>
                <a:latin typeface="Century Gothic" panose="020B0502020202020204" pitchFamily="34" charset="0"/>
              </a:rPr>
              <a:t>ØKONOMISK BEREGNING MED SØM</a:t>
            </a:r>
          </a:p>
        </p:txBody>
      </p:sp>
      <p:sp>
        <p:nvSpPr>
          <p:cNvPr id="18" name="PE Text Placeholder 157"/>
          <p:cNvSpPr txBox="1">
            <a:spLocks/>
          </p:cNvSpPr>
          <p:nvPr/>
        </p:nvSpPr>
        <p:spPr bwMode="gray">
          <a:xfrm>
            <a:off x="4644008" y="2102201"/>
            <a:ext cx="3960439" cy="3703063"/>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r>
              <a:rPr lang="en-GB" sz="800" i="1" dirty="0">
                <a:solidFill>
                  <a:srgbClr val="7090AD"/>
                </a:solidFill>
              </a:rPr>
              <a:t>.</a:t>
            </a:r>
          </a:p>
          <a:p>
            <a:pPr>
              <a:buClrTx/>
              <a:buFont typeface="Trebuchet MS" panose="020B0603020202020204" pitchFamily="34" charset="0"/>
              <a:buChar char="·"/>
            </a:pPr>
            <a:endParaRPr lang="da-DK" sz="800" dirty="0"/>
          </a:p>
        </p:txBody>
      </p:sp>
      <p:sp>
        <p:nvSpPr>
          <p:cNvPr id="2" name="Tekstboks 1"/>
          <p:cNvSpPr txBox="1"/>
          <p:nvPr/>
        </p:nvSpPr>
        <p:spPr>
          <a:xfrm>
            <a:off x="4653384" y="2209441"/>
            <a:ext cx="1656184" cy="215444"/>
          </a:xfrm>
          <a:prstGeom prst="rect">
            <a:avLst/>
          </a:prstGeom>
          <a:noFill/>
        </p:spPr>
        <p:txBody>
          <a:bodyPr wrap="square" rtlCol="0">
            <a:spAutoFit/>
          </a:bodyPr>
          <a:lstStyle/>
          <a:p>
            <a:r>
              <a:rPr lang="da-DK" sz="800" i="1" dirty="0">
                <a:solidFill>
                  <a:srgbClr val="7090AD"/>
                </a:solidFill>
              </a:rPr>
              <a:t>Nettoresultat, kr.</a:t>
            </a:r>
          </a:p>
        </p:txBody>
      </p:sp>
      <p:sp>
        <p:nvSpPr>
          <p:cNvPr id="20" name="PE Text Placeholder 157"/>
          <p:cNvSpPr txBox="1">
            <a:spLocks/>
          </p:cNvSpPr>
          <p:nvPr/>
        </p:nvSpPr>
        <p:spPr bwMode="gray">
          <a:xfrm>
            <a:off x="539552" y="2102201"/>
            <a:ext cx="3960439" cy="3703063"/>
          </a:xfrm>
          <a:prstGeom prst="rect">
            <a:avLst/>
          </a:prstGeom>
          <a:ln>
            <a:solidFill>
              <a:srgbClr val="7090AD"/>
            </a:solidFill>
          </a:ln>
        </p:spPr>
        <p:txBody>
          <a:bodyPr lIns="108000" tIns="216000" rIns="108000" bIns="108000" anchor="t" anchorCtr="0">
            <a:noAutofit/>
          </a:bodyPr>
          <a:lstStyle>
            <a:defPPr>
              <a:defRPr lang="en-US"/>
            </a:defPPr>
            <a:lvl1pPr marL="180975" indent="-180975">
              <a:spcBef>
                <a:spcPct val="20000"/>
              </a:spcBef>
              <a:buClr>
                <a:srgbClr val="FF4338"/>
              </a:buClr>
              <a:buFont typeface="Trebuchet MS" panose="020B0603020202020204" pitchFamily="34" charset="0"/>
              <a:buChar char="+"/>
              <a:defRPr sz="1200"/>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indent="0">
              <a:buClrTx/>
              <a:buNone/>
            </a:pPr>
            <a:r>
              <a:rPr lang="en-GB" sz="800" i="1" dirty="0">
                <a:solidFill>
                  <a:srgbClr val="7090AD"/>
                </a:solidFill>
              </a:rPr>
              <a:t>.</a:t>
            </a:r>
          </a:p>
          <a:p>
            <a:pPr>
              <a:buClrTx/>
              <a:buFont typeface="Trebuchet MS" panose="020B0603020202020204" pitchFamily="34" charset="0"/>
              <a:buChar char="·"/>
            </a:pPr>
            <a:endParaRPr lang="da-DK" sz="800" dirty="0"/>
          </a:p>
        </p:txBody>
      </p:sp>
      <p:sp>
        <p:nvSpPr>
          <p:cNvPr id="14" name="PE Text Placeholder 145"/>
          <p:cNvSpPr txBox="1">
            <a:spLocks/>
          </p:cNvSpPr>
          <p:nvPr/>
        </p:nvSpPr>
        <p:spPr bwMode="gray">
          <a:xfrm>
            <a:off x="635808" y="1947487"/>
            <a:ext cx="3787695" cy="257377"/>
          </a:xfrm>
          <a:prstGeom prst="rect">
            <a:avLst/>
          </a:prstGeom>
          <a:solidFill>
            <a:schemeClr val="bg1"/>
          </a:solidFill>
          <a:ln>
            <a:noFill/>
          </a:ln>
        </p:spPr>
        <p:txBody>
          <a:bodyPr vert="horz" wrap="non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Nettoresultat for perioden 2018-2026, succesrate 50 pct.</a:t>
            </a:r>
          </a:p>
        </p:txBody>
      </p:sp>
      <p:sp>
        <p:nvSpPr>
          <p:cNvPr id="21" name="PE Text Placeholder 145"/>
          <p:cNvSpPr txBox="1">
            <a:spLocks/>
          </p:cNvSpPr>
          <p:nvPr/>
        </p:nvSpPr>
        <p:spPr bwMode="gray">
          <a:xfrm>
            <a:off x="5165687" y="1947487"/>
            <a:ext cx="2897325" cy="257377"/>
          </a:xfrm>
          <a:prstGeom prst="rect">
            <a:avLst/>
          </a:prstGeom>
          <a:solidFill>
            <a:schemeClr val="bg1"/>
          </a:solidFill>
          <a:ln>
            <a:noFill/>
          </a:ln>
        </p:spPr>
        <p:txBody>
          <a:bodyPr vert="horz" wrap="none" lIns="144014" tIns="36004" rIns="144014" bIns="36004" rtlCol="0" anchor="ctr" anchorCtr="0">
            <a:spAutoFit/>
          </a:bodyPr>
          <a:lstStyle>
            <a:defPPr>
              <a:defRPr lang="en-US"/>
            </a:defPPr>
            <a:lvl1pPr indent="0" algn="ctr">
              <a:spcBef>
                <a:spcPct val="20000"/>
              </a:spcBef>
              <a:buClr>
                <a:srgbClr val="FF4338"/>
              </a:buClr>
              <a:buFont typeface="Trebuchet MS" panose="020B0603020202020204" pitchFamily="34" charset="0"/>
              <a:buNone/>
              <a:defRPr sz="1400" i="1">
                <a:solidFill>
                  <a:schemeClr val="accent6"/>
                </a:solidFill>
                <a:latin typeface="Times New Roman" panose="02020603050405020304" pitchFamily="18" charset="0"/>
                <a:cs typeface="Times New Roman" panose="02020603050405020304" pitchFamily="18" charset="0"/>
              </a:defRPr>
            </a:lvl1pPr>
            <a:lvl2pPr marL="358775" indent="-177800">
              <a:spcBef>
                <a:spcPct val="20000"/>
              </a:spcBef>
              <a:buClr>
                <a:srgbClr val="FF4338"/>
              </a:buClr>
              <a:buFont typeface="Trebuchet MS" panose="020B0603020202020204" pitchFamily="34" charset="0"/>
              <a:buChar char="+"/>
              <a:defRPr sz="900"/>
            </a:lvl2pPr>
            <a:lvl3pPr marL="539750" indent="-180975">
              <a:spcBef>
                <a:spcPct val="20000"/>
              </a:spcBef>
              <a:buClr>
                <a:srgbClr val="FF4338"/>
              </a:buClr>
              <a:buFont typeface="Trebuchet MS" panose="020B0603020202020204" pitchFamily="34" charset="0"/>
              <a:buChar char="+"/>
              <a:defRPr sz="900"/>
            </a:lvl3pPr>
            <a:lvl4pPr marL="717550" indent="-177800">
              <a:spcBef>
                <a:spcPct val="20000"/>
              </a:spcBef>
              <a:buClr>
                <a:srgbClr val="FF4338"/>
              </a:buClr>
              <a:buFont typeface="Trebuchet MS" panose="020B0603020202020204" pitchFamily="34" charset="0"/>
              <a:buChar char="+"/>
              <a:defRPr sz="900"/>
            </a:lvl4pPr>
            <a:lvl5pPr marL="895350" indent="-177800">
              <a:spcBef>
                <a:spcPct val="20000"/>
              </a:spcBef>
              <a:buClr>
                <a:srgbClr val="FF4338"/>
              </a:buClr>
              <a:buFont typeface="Trebuchet MS" panose="020B0603020202020204" pitchFamily="34" charset="0"/>
              <a:buChar char="+"/>
              <a:defRPr sz="9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da-DK" sz="1200" dirty="0">
                <a:solidFill>
                  <a:srgbClr val="7090AD"/>
                </a:solidFill>
              </a:rPr>
              <a:t>Følsomhedsanalyse, succesrate 30-70 pct.</a:t>
            </a:r>
          </a:p>
        </p:txBody>
      </p:sp>
      <p:graphicFrame>
        <p:nvGraphicFramePr>
          <p:cNvPr id="19" name="Diagram 18"/>
          <p:cNvGraphicFramePr>
            <a:graphicFrameLocks/>
          </p:cNvGraphicFramePr>
          <p:nvPr>
            <p:extLst>
              <p:ext uri="{D42A27DB-BD31-4B8C-83A1-F6EECF244321}">
                <p14:modId xmlns:p14="http://schemas.microsoft.com/office/powerpoint/2010/main" val="750889568"/>
              </p:ext>
            </p:extLst>
          </p:nvPr>
        </p:nvGraphicFramePr>
        <p:xfrm>
          <a:off x="4706085" y="2245437"/>
          <a:ext cx="3754347" cy="34878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Diagram 21"/>
          <p:cNvGraphicFramePr>
            <a:graphicFrameLocks/>
          </p:cNvGraphicFramePr>
          <p:nvPr>
            <p:extLst>
              <p:ext uri="{D42A27DB-BD31-4B8C-83A1-F6EECF244321}">
                <p14:modId xmlns:p14="http://schemas.microsoft.com/office/powerpoint/2010/main" val="1542996308"/>
              </p:ext>
            </p:extLst>
          </p:nvPr>
        </p:nvGraphicFramePr>
        <p:xfrm>
          <a:off x="608709" y="2204864"/>
          <a:ext cx="3814794" cy="35283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761327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da-DK" dirty="0"/>
              <a:t>Socialstyrelsen.dk</a:t>
            </a:r>
          </a:p>
        </p:txBody>
      </p:sp>
      <p:sp>
        <p:nvSpPr>
          <p:cNvPr id="8" name="Pladsholder til tekst 7"/>
          <p:cNvSpPr>
            <a:spLocks noGrp="1"/>
          </p:cNvSpPr>
          <p:nvPr>
            <p:ph type="body" sz="quarter" idx="14"/>
          </p:nvPr>
        </p:nvSpPr>
        <p:spPr/>
        <p:txBody>
          <a:bodyPr>
            <a:normAutofit fontScale="25000" lnSpcReduction="20000"/>
          </a:bodyPr>
          <a:lstStyle/>
          <a:p>
            <a:endParaRPr lang="da-DK"/>
          </a:p>
        </p:txBody>
      </p:sp>
      <p:sp>
        <p:nvSpPr>
          <p:cNvPr id="7" name="Pladsholder til tekst 6"/>
          <p:cNvSpPr>
            <a:spLocks noGrp="1"/>
          </p:cNvSpPr>
          <p:nvPr>
            <p:ph type="body" sz="quarter" idx="13"/>
          </p:nvPr>
        </p:nvSpPr>
        <p:spPr/>
        <p:txBody>
          <a:bodyPr>
            <a:normAutofit fontScale="25000" lnSpcReduction="20000"/>
          </a:bodyPr>
          <a:lstStyle/>
          <a:p>
            <a:endParaRPr lang="da-DK"/>
          </a:p>
        </p:txBody>
      </p:sp>
      <p:sp>
        <p:nvSpPr>
          <p:cNvPr id="3" name="Undertitel 2"/>
          <p:cNvSpPr>
            <a:spLocks noGrp="1"/>
          </p:cNvSpPr>
          <p:nvPr>
            <p:ph type="body" sz="quarter" idx="11"/>
          </p:nvPr>
        </p:nvSpPr>
        <p:spPr/>
        <p:txBody>
          <a:bodyPr/>
          <a:lstStyle/>
          <a:p>
            <a:r>
              <a:rPr lang="da-DK" dirty="0"/>
              <a:t>Socialstyrelsen.dk</a:t>
            </a:r>
          </a:p>
        </p:txBody>
      </p:sp>
      <p:sp>
        <p:nvSpPr>
          <p:cNvPr id="9" name="Pladsholder til tekst 8"/>
          <p:cNvSpPr>
            <a:spLocks noGrp="1"/>
          </p:cNvSpPr>
          <p:nvPr>
            <p:ph type="body" sz="quarter" idx="16"/>
          </p:nvPr>
        </p:nvSpPr>
        <p:spPr/>
        <p:txBody>
          <a:bodyPr>
            <a:normAutofit fontScale="25000" lnSpcReduction="20000"/>
          </a:bodyPr>
          <a:lstStyle/>
          <a:p>
            <a:endParaRPr lang="da-DK"/>
          </a:p>
        </p:txBody>
      </p:sp>
    </p:spTree>
    <p:extLst>
      <p:ext uri="{BB962C8B-B14F-4D97-AF65-F5344CB8AC3E}">
        <p14:creationId xmlns:p14="http://schemas.microsoft.com/office/powerpoint/2010/main" val="263132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76 ud af 98 kommuner har deltaget i kursus eller uddannelse i SØM</a:t>
            </a:r>
          </a:p>
        </p:txBody>
      </p:sp>
      <p:sp>
        <p:nvSpPr>
          <p:cNvPr id="6" name="Pladsholder til diasnummer 5"/>
          <p:cNvSpPr>
            <a:spLocks noGrp="1"/>
          </p:cNvSpPr>
          <p:nvPr>
            <p:ph type="sldNum" sz="quarter" idx="12"/>
          </p:nvPr>
        </p:nvSpPr>
        <p:spPr/>
        <p:txBody>
          <a:bodyPr/>
          <a:lstStyle/>
          <a:p>
            <a:fld id="{1C4DB2EE-0873-4EBD-BD17-6A767A2B9A33}" type="slidenum">
              <a:rPr lang="da-DK" smtClean="0"/>
              <a:pPr/>
              <a:t>4</a:t>
            </a:fld>
            <a:endParaRPr lang="da-DK" dirty="0"/>
          </a:p>
        </p:txBody>
      </p:sp>
      <p:pic>
        <p:nvPicPr>
          <p:cNvPr id="5" name="Billede 4"/>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27684" y="1381849"/>
            <a:ext cx="5901008" cy="5287511"/>
          </a:xfrm>
          <a:prstGeom prst="rect">
            <a:avLst/>
          </a:prstGeom>
          <a:noFill/>
          <a:ln>
            <a:noFill/>
          </a:ln>
        </p:spPr>
      </p:pic>
    </p:spTree>
    <p:extLst>
      <p:ext uri="{BB962C8B-B14F-4D97-AF65-F5344CB8AC3E}">
        <p14:creationId xmlns:p14="http://schemas.microsoft.com/office/powerpoint/2010/main" val="1063075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ctrTitle"/>
          </p:nvPr>
        </p:nvSpPr>
        <p:spPr/>
        <p:txBody>
          <a:bodyPr/>
          <a:lstStyle/>
          <a:p>
            <a:r>
              <a:rPr lang="da-DK" dirty="0"/>
              <a:t>SØMs opbygning</a:t>
            </a:r>
          </a:p>
        </p:txBody>
      </p:sp>
      <p:sp>
        <p:nvSpPr>
          <p:cNvPr id="13" name="Pladsholder til tekst 12"/>
          <p:cNvSpPr>
            <a:spLocks noGrp="1"/>
          </p:cNvSpPr>
          <p:nvPr>
            <p:ph type="body" sz="quarter" idx="14"/>
          </p:nvPr>
        </p:nvSpPr>
        <p:spPr/>
        <p:txBody>
          <a:bodyPr>
            <a:normAutofit fontScale="25000" lnSpcReduction="20000"/>
          </a:bodyPr>
          <a:lstStyle/>
          <a:p>
            <a:endParaRPr lang="da-DK"/>
          </a:p>
        </p:txBody>
      </p:sp>
      <p:sp>
        <p:nvSpPr>
          <p:cNvPr id="12" name="Pladsholder til tekst 11"/>
          <p:cNvSpPr>
            <a:spLocks noGrp="1"/>
          </p:cNvSpPr>
          <p:nvPr>
            <p:ph type="body" sz="quarter" idx="13"/>
          </p:nvPr>
        </p:nvSpPr>
        <p:spPr/>
        <p:txBody>
          <a:bodyPr>
            <a:normAutofit fontScale="25000" lnSpcReduction="20000"/>
          </a:bodyPr>
          <a:lstStyle/>
          <a:p>
            <a:endParaRPr lang="da-DK"/>
          </a:p>
        </p:txBody>
      </p:sp>
      <p:sp>
        <p:nvSpPr>
          <p:cNvPr id="5" name="Undertitel 4"/>
          <p:cNvSpPr>
            <a:spLocks noGrp="1"/>
          </p:cNvSpPr>
          <p:nvPr>
            <p:ph type="body" sz="quarter" idx="11"/>
          </p:nvPr>
        </p:nvSpPr>
        <p:spPr/>
        <p:txBody>
          <a:bodyPr/>
          <a:lstStyle/>
          <a:p>
            <a:r>
              <a:rPr lang="da-DK" dirty="0" err="1"/>
              <a:t>SØMs</a:t>
            </a:r>
            <a:r>
              <a:rPr lang="da-DK" dirty="0"/>
              <a:t> opbygning</a:t>
            </a:r>
          </a:p>
        </p:txBody>
      </p:sp>
      <p:sp>
        <p:nvSpPr>
          <p:cNvPr id="14" name="Pladsholder til tekst 13"/>
          <p:cNvSpPr>
            <a:spLocks noGrp="1"/>
          </p:cNvSpPr>
          <p:nvPr>
            <p:ph type="body" sz="quarter" idx="16"/>
          </p:nvPr>
        </p:nvSpPr>
        <p:spPr/>
        <p:txBody>
          <a:bodyPr>
            <a:normAutofit fontScale="25000" lnSpcReduction="20000"/>
          </a:bodyPr>
          <a:lstStyle/>
          <a:p>
            <a:endParaRPr lang="da-DK"/>
          </a:p>
        </p:txBody>
      </p:sp>
      <p:sp>
        <p:nvSpPr>
          <p:cNvPr id="4" name="Pladsholder til diasnummer 3"/>
          <p:cNvSpPr>
            <a:spLocks noGrp="1"/>
          </p:cNvSpPr>
          <p:nvPr>
            <p:ph type="sldNum" sz="quarter" idx="4294967295"/>
          </p:nvPr>
        </p:nvSpPr>
        <p:spPr>
          <a:xfrm>
            <a:off x="7086600" y="6356350"/>
            <a:ext cx="2057400" cy="365125"/>
          </a:xfrm>
        </p:spPr>
        <p:txBody>
          <a:bodyPr/>
          <a:lstStyle/>
          <a:p>
            <a:fld id="{1C4DB2EE-0873-4EBD-BD17-6A767A2B9A33}" type="slidenum">
              <a:rPr lang="da-DK" smtClean="0"/>
              <a:pPr/>
              <a:t>5</a:t>
            </a:fld>
            <a:endParaRPr lang="da-DK" dirty="0"/>
          </a:p>
        </p:txBody>
      </p:sp>
    </p:spTree>
    <p:extLst>
      <p:ext uri="{BB962C8B-B14F-4D97-AF65-F5344CB8AC3E}">
        <p14:creationId xmlns:p14="http://schemas.microsoft.com/office/powerpoint/2010/main" val="3073360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a:t>SØMs</a:t>
            </a:r>
            <a:r>
              <a:rPr lang="da-DK" dirty="0"/>
              <a:t> opbygning</a:t>
            </a:r>
          </a:p>
        </p:txBody>
      </p:sp>
      <p:sp>
        <p:nvSpPr>
          <p:cNvPr id="4" name="Pladsholder til diasnummer 3"/>
          <p:cNvSpPr>
            <a:spLocks noGrp="1"/>
          </p:cNvSpPr>
          <p:nvPr>
            <p:ph type="sldNum" sz="quarter" idx="12"/>
          </p:nvPr>
        </p:nvSpPr>
        <p:spPr/>
        <p:txBody>
          <a:bodyPr/>
          <a:lstStyle/>
          <a:p>
            <a:fld id="{1C4DB2EE-0873-4EBD-BD17-6A767A2B9A33}" type="slidenum">
              <a:rPr lang="da-DK" smtClean="0"/>
              <a:pPr/>
              <a:t>6</a:t>
            </a:fld>
            <a:endParaRPr lang="da-DK" dirty="0"/>
          </a:p>
        </p:txBody>
      </p:sp>
      <p:sp>
        <p:nvSpPr>
          <p:cNvPr id="5" name="Rectangle 29">
            <a:extLst>
              <a:ext uri="{FF2B5EF4-FFF2-40B4-BE49-F238E27FC236}">
                <a16:creationId xmlns:a16="http://schemas.microsoft.com/office/drawing/2014/main" id="{686F3C47-B9CB-4502-B946-7D5086634D5B}"/>
              </a:ext>
            </a:extLst>
          </p:cNvPr>
          <p:cNvSpPr/>
          <p:nvPr/>
        </p:nvSpPr>
        <p:spPr bwMode="auto">
          <a:xfrm>
            <a:off x="647564" y="1701602"/>
            <a:ext cx="3571355" cy="720080"/>
          </a:xfrm>
          <a:prstGeom prst="rect">
            <a:avLst/>
          </a:prstGeom>
          <a:solidFill>
            <a:srgbClr val="E1E1E1"/>
          </a:solidFill>
          <a:ln w="9525" cap="flat" cmpd="sng" algn="ctr">
            <a:noFill/>
            <a:prstDash val="solid"/>
            <a:round/>
            <a:headEnd type="none" w="med" len="med"/>
            <a:tailEnd type="none" w="med" len="med"/>
          </a:ln>
          <a:effectLst/>
        </p:spPr>
        <p:txBody>
          <a:bodyPr rot="0" spcFirstLastPara="0" vert="horz" wrap="square" lIns="360000" tIns="252000" rIns="144033" bIns="108025" numCol="1" spcCol="0" rtlCol="0" fromWordArt="0" anchor="t" anchorCtr="0" forceAA="0" compatLnSpc="1">
            <a:prstTxWarp prst="textNoShape">
              <a:avLst/>
            </a:prstTxWarp>
            <a:noAutofit/>
          </a:bodyPr>
          <a:lstStyle>
            <a:defPPr>
              <a:defRPr lang="en-US"/>
            </a:defPPr>
            <a:lvl1pPr marL="0" algn="l" defTabSz="995507" rtl="0" eaLnBrk="1" latinLnBrk="0" hangingPunct="1">
              <a:defRPr sz="1960" kern="1200">
                <a:solidFill>
                  <a:schemeClr val="tx1"/>
                </a:solidFill>
                <a:latin typeface="+mn-lt"/>
                <a:ea typeface="+mn-ea"/>
                <a:cs typeface="+mn-cs"/>
              </a:defRPr>
            </a:lvl1pPr>
            <a:lvl2pPr marL="497754" algn="l" defTabSz="995507" rtl="0" eaLnBrk="1" latinLnBrk="0" hangingPunct="1">
              <a:defRPr sz="1960" kern="1200">
                <a:solidFill>
                  <a:schemeClr val="tx1"/>
                </a:solidFill>
                <a:latin typeface="+mn-lt"/>
                <a:ea typeface="+mn-ea"/>
                <a:cs typeface="+mn-cs"/>
              </a:defRPr>
            </a:lvl2pPr>
            <a:lvl3pPr marL="995507" algn="l" defTabSz="995507" rtl="0" eaLnBrk="1" latinLnBrk="0" hangingPunct="1">
              <a:defRPr sz="1960" kern="1200">
                <a:solidFill>
                  <a:schemeClr val="tx1"/>
                </a:solidFill>
                <a:latin typeface="+mn-lt"/>
                <a:ea typeface="+mn-ea"/>
                <a:cs typeface="+mn-cs"/>
              </a:defRPr>
            </a:lvl3pPr>
            <a:lvl4pPr marL="1493261" algn="l" defTabSz="995507" rtl="0" eaLnBrk="1" latinLnBrk="0" hangingPunct="1">
              <a:defRPr sz="1960" kern="1200">
                <a:solidFill>
                  <a:schemeClr val="tx1"/>
                </a:solidFill>
                <a:latin typeface="+mn-lt"/>
                <a:ea typeface="+mn-ea"/>
                <a:cs typeface="+mn-cs"/>
              </a:defRPr>
            </a:lvl4pPr>
            <a:lvl5pPr marL="1991015" algn="l" defTabSz="995507" rtl="0" eaLnBrk="1" latinLnBrk="0" hangingPunct="1">
              <a:defRPr sz="1960" kern="1200">
                <a:solidFill>
                  <a:schemeClr val="tx1"/>
                </a:solidFill>
                <a:latin typeface="+mn-lt"/>
                <a:ea typeface="+mn-ea"/>
                <a:cs typeface="+mn-cs"/>
              </a:defRPr>
            </a:lvl5pPr>
            <a:lvl6pPr marL="2488768" algn="l" defTabSz="995507" rtl="0" eaLnBrk="1" latinLnBrk="0" hangingPunct="1">
              <a:defRPr sz="1960" kern="1200">
                <a:solidFill>
                  <a:schemeClr val="tx1"/>
                </a:solidFill>
                <a:latin typeface="+mn-lt"/>
                <a:ea typeface="+mn-ea"/>
                <a:cs typeface="+mn-cs"/>
              </a:defRPr>
            </a:lvl6pPr>
            <a:lvl7pPr marL="2986522" algn="l" defTabSz="995507" rtl="0" eaLnBrk="1" latinLnBrk="0" hangingPunct="1">
              <a:defRPr sz="1960" kern="1200">
                <a:solidFill>
                  <a:schemeClr val="tx1"/>
                </a:solidFill>
                <a:latin typeface="+mn-lt"/>
                <a:ea typeface="+mn-ea"/>
                <a:cs typeface="+mn-cs"/>
              </a:defRPr>
            </a:lvl7pPr>
            <a:lvl8pPr marL="3484275" algn="l" defTabSz="995507" rtl="0" eaLnBrk="1" latinLnBrk="0" hangingPunct="1">
              <a:defRPr sz="1960" kern="1200">
                <a:solidFill>
                  <a:schemeClr val="tx1"/>
                </a:solidFill>
                <a:latin typeface="+mn-lt"/>
                <a:ea typeface="+mn-ea"/>
                <a:cs typeface="+mn-cs"/>
              </a:defRPr>
            </a:lvl8pPr>
            <a:lvl9pPr marL="3982029" algn="l" defTabSz="995507" rtl="0" eaLnBrk="1" latinLnBrk="0" hangingPunct="1">
              <a:defRPr sz="1960" kern="1200">
                <a:solidFill>
                  <a:schemeClr val="tx1"/>
                </a:solidFill>
                <a:latin typeface="+mn-lt"/>
                <a:ea typeface="+mn-ea"/>
                <a:cs typeface="+mn-cs"/>
              </a:defRPr>
            </a:lvl9pPr>
          </a:lstStyle>
          <a:p>
            <a:pPr algn="ctr">
              <a:buClr>
                <a:schemeClr val="tx1"/>
              </a:buClr>
            </a:pPr>
            <a:r>
              <a:rPr lang="da-DK" sz="1600" dirty="0">
                <a:latin typeface="DINPro-Regular" panose="02000503030000020004" pitchFamily="2" charset="0"/>
              </a:rPr>
              <a:t>1. Beregningsramme</a:t>
            </a:r>
          </a:p>
          <a:p>
            <a:endParaRPr lang="da-DK" sz="1600" dirty="0">
              <a:solidFill>
                <a:srgbClr val="4C4A41"/>
              </a:solidFill>
              <a:latin typeface="DINPro-Regular" panose="02000503030000020004" pitchFamily="2" charset="0"/>
              <a:cs typeface="Times New Roman" panose="02020603050405020304" pitchFamily="18" charset="0"/>
            </a:endParaRPr>
          </a:p>
          <a:p>
            <a:pPr algn="r"/>
            <a:endParaRPr lang="da-DK" sz="1600" i="1" dirty="0">
              <a:solidFill>
                <a:schemeClr val="accent6"/>
              </a:solidFill>
              <a:latin typeface="DINPro-Regular" panose="02000503030000020004" pitchFamily="2" charset="0"/>
              <a:cs typeface="Times New Roman" panose="02020603050405020304" pitchFamily="18" charset="0"/>
            </a:endParaRPr>
          </a:p>
        </p:txBody>
      </p:sp>
      <p:sp>
        <p:nvSpPr>
          <p:cNvPr id="6" name="Rectangle 32">
            <a:extLst>
              <a:ext uri="{FF2B5EF4-FFF2-40B4-BE49-F238E27FC236}">
                <a16:creationId xmlns:a16="http://schemas.microsoft.com/office/drawing/2014/main" id="{E8BAC711-A735-4872-A74C-B0FE9FC51BAE}"/>
              </a:ext>
            </a:extLst>
          </p:cNvPr>
          <p:cNvSpPr/>
          <p:nvPr/>
        </p:nvSpPr>
        <p:spPr bwMode="auto">
          <a:xfrm>
            <a:off x="5083569" y="1701602"/>
            <a:ext cx="3448872" cy="720080"/>
          </a:xfrm>
          <a:prstGeom prst="rect">
            <a:avLst/>
          </a:prstGeom>
          <a:solidFill>
            <a:srgbClr val="E1E1E1"/>
          </a:solidFill>
          <a:ln w="9525" cap="flat" cmpd="sng" algn="ctr">
            <a:noFill/>
            <a:prstDash val="solid"/>
            <a:round/>
            <a:headEnd type="none" w="med" len="med"/>
            <a:tailEnd type="none" w="med" len="med"/>
          </a:ln>
          <a:effectLst/>
        </p:spPr>
        <p:txBody>
          <a:bodyPr rot="0" spcFirstLastPara="0" vert="horz" wrap="square" lIns="360000" tIns="252000" rIns="144033" bIns="108025" numCol="1" spcCol="0" rtlCol="0" fromWordArt="0" anchor="t" anchorCtr="0" forceAA="0" compatLnSpc="1">
            <a:prstTxWarp prst="textNoShape">
              <a:avLst/>
            </a:prstTxWarp>
            <a:noAutofit/>
          </a:bodyPr>
          <a:lstStyle>
            <a:defPPr>
              <a:defRPr lang="en-US"/>
            </a:defPPr>
            <a:lvl1pPr marL="0" algn="l" defTabSz="995507" rtl="0" eaLnBrk="1" latinLnBrk="0" hangingPunct="1">
              <a:defRPr sz="1960" kern="1200">
                <a:solidFill>
                  <a:schemeClr val="tx1"/>
                </a:solidFill>
                <a:latin typeface="+mn-lt"/>
                <a:ea typeface="+mn-ea"/>
                <a:cs typeface="+mn-cs"/>
              </a:defRPr>
            </a:lvl1pPr>
            <a:lvl2pPr marL="497754" algn="l" defTabSz="995507" rtl="0" eaLnBrk="1" latinLnBrk="0" hangingPunct="1">
              <a:defRPr sz="1960" kern="1200">
                <a:solidFill>
                  <a:schemeClr val="tx1"/>
                </a:solidFill>
                <a:latin typeface="+mn-lt"/>
                <a:ea typeface="+mn-ea"/>
                <a:cs typeface="+mn-cs"/>
              </a:defRPr>
            </a:lvl2pPr>
            <a:lvl3pPr marL="995507" algn="l" defTabSz="995507" rtl="0" eaLnBrk="1" latinLnBrk="0" hangingPunct="1">
              <a:defRPr sz="1960" kern="1200">
                <a:solidFill>
                  <a:schemeClr val="tx1"/>
                </a:solidFill>
                <a:latin typeface="+mn-lt"/>
                <a:ea typeface="+mn-ea"/>
                <a:cs typeface="+mn-cs"/>
              </a:defRPr>
            </a:lvl3pPr>
            <a:lvl4pPr marL="1493261" algn="l" defTabSz="995507" rtl="0" eaLnBrk="1" latinLnBrk="0" hangingPunct="1">
              <a:defRPr sz="1960" kern="1200">
                <a:solidFill>
                  <a:schemeClr val="tx1"/>
                </a:solidFill>
                <a:latin typeface="+mn-lt"/>
                <a:ea typeface="+mn-ea"/>
                <a:cs typeface="+mn-cs"/>
              </a:defRPr>
            </a:lvl4pPr>
            <a:lvl5pPr marL="1991015" algn="l" defTabSz="995507" rtl="0" eaLnBrk="1" latinLnBrk="0" hangingPunct="1">
              <a:defRPr sz="1960" kern="1200">
                <a:solidFill>
                  <a:schemeClr val="tx1"/>
                </a:solidFill>
                <a:latin typeface="+mn-lt"/>
                <a:ea typeface="+mn-ea"/>
                <a:cs typeface="+mn-cs"/>
              </a:defRPr>
            </a:lvl5pPr>
            <a:lvl6pPr marL="2488768" algn="l" defTabSz="995507" rtl="0" eaLnBrk="1" latinLnBrk="0" hangingPunct="1">
              <a:defRPr sz="1960" kern="1200">
                <a:solidFill>
                  <a:schemeClr val="tx1"/>
                </a:solidFill>
                <a:latin typeface="+mn-lt"/>
                <a:ea typeface="+mn-ea"/>
                <a:cs typeface="+mn-cs"/>
              </a:defRPr>
            </a:lvl6pPr>
            <a:lvl7pPr marL="2986522" algn="l" defTabSz="995507" rtl="0" eaLnBrk="1" latinLnBrk="0" hangingPunct="1">
              <a:defRPr sz="1960" kern="1200">
                <a:solidFill>
                  <a:schemeClr val="tx1"/>
                </a:solidFill>
                <a:latin typeface="+mn-lt"/>
                <a:ea typeface="+mn-ea"/>
                <a:cs typeface="+mn-cs"/>
              </a:defRPr>
            </a:lvl7pPr>
            <a:lvl8pPr marL="3484275" algn="l" defTabSz="995507" rtl="0" eaLnBrk="1" latinLnBrk="0" hangingPunct="1">
              <a:defRPr sz="1960" kern="1200">
                <a:solidFill>
                  <a:schemeClr val="tx1"/>
                </a:solidFill>
                <a:latin typeface="+mn-lt"/>
                <a:ea typeface="+mn-ea"/>
                <a:cs typeface="+mn-cs"/>
              </a:defRPr>
            </a:lvl8pPr>
            <a:lvl9pPr marL="3982029" algn="l" defTabSz="995507" rtl="0" eaLnBrk="1" latinLnBrk="0" hangingPunct="1">
              <a:defRPr sz="1960" kern="1200">
                <a:solidFill>
                  <a:schemeClr val="tx1"/>
                </a:solidFill>
                <a:latin typeface="+mn-lt"/>
                <a:ea typeface="+mn-ea"/>
                <a:cs typeface="+mn-cs"/>
              </a:defRPr>
            </a:lvl9pPr>
          </a:lstStyle>
          <a:p>
            <a:pPr algn="ctr">
              <a:buClr>
                <a:schemeClr val="tx1"/>
              </a:buClr>
            </a:pPr>
            <a:r>
              <a:rPr lang="da-DK" sz="1600" dirty="0">
                <a:latin typeface="DINPro-Regular" panose="02000503030000020004" pitchFamily="2" charset="0"/>
              </a:rPr>
              <a:t>2. Vidensdatabase</a:t>
            </a:r>
          </a:p>
          <a:p>
            <a:endParaRPr lang="da-DK" sz="1600" dirty="0">
              <a:solidFill>
                <a:srgbClr val="4C4A41"/>
              </a:solidFill>
              <a:latin typeface="DINPro-Regular" panose="02000503030000020004" pitchFamily="2" charset="0"/>
              <a:cs typeface="Times New Roman" panose="02020603050405020304" pitchFamily="18" charset="0"/>
            </a:endParaRPr>
          </a:p>
          <a:p>
            <a:pPr algn="r"/>
            <a:endParaRPr lang="da-DK" sz="1600" i="1" dirty="0">
              <a:solidFill>
                <a:schemeClr val="accent6"/>
              </a:solidFill>
              <a:latin typeface="DINPro-Regular" panose="02000503030000020004" pitchFamily="2" charset="0"/>
              <a:cs typeface="Times New Roman" panose="02020603050405020304" pitchFamily="18" charset="0"/>
            </a:endParaRPr>
          </a:p>
        </p:txBody>
      </p:sp>
      <p:pic>
        <p:nvPicPr>
          <p:cNvPr id="7" name="Picture 10">
            <a:extLst>
              <a:ext uri="{FF2B5EF4-FFF2-40B4-BE49-F238E27FC236}">
                <a16:creationId xmlns:a16="http://schemas.microsoft.com/office/drawing/2014/main" id="{86B80D98-3D99-429C-A65D-95F4CA241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1228" y="2764434"/>
            <a:ext cx="4392737" cy="2670204"/>
          </a:xfrm>
          <a:prstGeom prst="rect">
            <a:avLst/>
          </a:prstGeom>
        </p:spPr>
      </p:pic>
      <p:cxnSp>
        <p:nvCxnSpPr>
          <p:cNvPr id="11" name="Lige pilforbindelse 10"/>
          <p:cNvCxnSpPr/>
          <p:nvPr/>
        </p:nvCxnSpPr>
        <p:spPr>
          <a:xfrm flipV="1">
            <a:off x="6120172" y="2392436"/>
            <a:ext cx="0" cy="299951"/>
          </a:xfrm>
          <a:prstGeom prst="straightConnector1">
            <a:avLst/>
          </a:prstGeom>
          <a:ln w="12700">
            <a:headEnd type="triangle"/>
            <a:tailEnd type="none"/>
          </a:ln>
        </p:spPr>
        <p:style>
          <a:lnRef idx="1">
            <a:schemeClr val="accent1"/>
          </a:lnRef>
          <a:fillRef idx="0">
            <a:schemeClr val="accent1"/>
          </a:fillRef>
          <a:effectRef idx="0">
            <a:schemeClr val="accent1"/>
          </a:effectRef>
          <a:fontRef idx="minor">
            <a:schemeClr val="tx1"/>
          </a:fontRef>
        </p:style>
      </p:cxnSp>
      <p:sp>
        <p:nvSpPr>
          <p:cNvPr id="10" name="Rectangle 32">
            <a:extLst>
              <a:ext uri="{FF2B5EF4-FFF2-40B4-BE49-F238E27FC236}">
                <a16:creationId xmlns:a16="http://schemas.microsoft.com/office/drawing/2014/main" id="{E8BAC711-A735-4872-A74C-B0FE9FC51BAE}"/>
              </a:ext>
            </a:extLst>
          </p:cNvPr>
          <p:cNvSpPr/>
          <p:nvPr/>
        </p:nvSpPr>
        <p:spPr bwMode="auto">
          <a:xfrm>
            <a:off x="2973160" y="5769260"/>
            <a:ext cx="3448872" cy="720080"/>
          </a:xfrm>
          <a:prstGeom prst="rect">
            <a:avLst/>
          </a:prstGeom>
          <a:solidFill>
            <a:srgbClr val="E1E1E1"/>
          </a:solidFill>
          <a:ln w="9525" cap="flat" cmpd="sng" algn="ctr">
            <a:noFill/>
            <a:prstDash val="solid"/>
            <a:round/>
            <a:headEnd type="none" w="med" len="med"/>
            <a:tailEnd type="none" w="med" len="med"/>
          </a:ln>
          <a:effectLst/>
        </p:spPr>
        <p:txBody>
          <a:bodyPr rot="0" spcFirstLastPara="0" vert="horz" wrap="square" lIns="360000" tIns="252000" rIns="144033" bIns="108025" numCol="1" spcCol="0" rtlCol="0" fromWordArt="0" anchor="t" anchorCtr="0" forceAA="0" compatLnSpc="1">
            <a:prstTxWarp prst="textNoShape">
              <a:avLst/>
            </a:prstTxWarp>
            <a:noAutofit/>
          </a:bodyPr>
          <a:lstStyle>
            <a:defPPr>
              <a:defRPr lang="en-US"/>
            </a:defPPr>
            <a:lvl1pPr marL="0" algn="l" defTabSz="995507" rtl="0" eaLnBrk="1" latinLnBrk="0" hangingPunct="1">
              <a:defRPr sz="1960" kern="1200">
                <a:solidFill>
                  <a:schemeClr val="tx1"/>
                </a:solidFill>
                <a:latin typeface="+mn-lt"/>
                <a:ea typeface="+mn-ea"/>
                <a:cs typeface="+mn-cs"/>
              </a:defRPr>
            </a:lvl1pPr>
            <a:lvl2pPr marL="497754" algn="l" defTabSz="995507" rtl="0" eaLnBrk="1" latinLnBrk="0" hangingPunct="1">
              <a:defRPr sz="1960" kern="1200">
                <a:solidFill>
                  <a:schemeClr val="tx1"/>
                </a:solidFill>
                <a:latin typeface="+mn-lt"/>
                <a:ea typeface="+mn-ea"/>
                <a:cs typeface="+mn-cs"/>
              </a:defRPr>
            </a:lvl2pPr>
            <a:lvl3pPr marL="995507" algn="l" defTabSz="995507" rtl="0" eaLnBrk="1" latinLnBrk="0" hangingPunct="1">
              <a:defRPr sz="1960" kern="1200">
                <a:solidFill>
                  <a:schemeClr val="tx1"/>
                </a:solidFill>
                <a:latin typeface="+mn-lt"/>
                <a:ea typeface="+mn-ea"/>
                <a:cs typeface="+mn-cs"/>
              </a:defRPr>
            </a:lvl3pPr>
            <a:lvl4pPr marL="1493261" algn="l" defTabSz="995507" rtl="0" eaLnBrk="1" latinLnBrk="0" hangingPunct="1">
              <a:defRPr sz="1960" kern="1200">
                <a:solidFill>
                  <a:schemeClr val="tx1"/>
                </a:solidFill>
                <a:latin typeface="+mn-lt"/>
                <a:ea typeface="+mn-ea"/>
                <a:cs typeface="+mn-cs"/>
              </a:defRPr>
            </a:lvl4pPr>
            <a:lvl5pPr marL="1991015" algn="l" defTabSz="995507" rtl="0" eaLnBrk="1" latinLnBrk="0" hangingPunct="1">
              <a:defRPr sz="1960" kern="1200">
                <a:solidFill>
                  <a:schemeClr val="tx1"/>
                </a:solidFill>
                <a:latin typeface="+mn-lt"/>
                <a:ea typeface="+mn-ea"/>
                <a:cs typeface="+mn-cs"/>
              </a:defRPr>
            </a:lvl5pPr>
            <a:lvl6pPr marL="2488768" algn="l" defTabSz="995507" rtl="0" eaLnBrk="1" latinLnBrk="0" hangingPunct="1">
              <a:defRPr sz="1960" kern="1200">
                <a:solidFill>
                  <a:schemeClr val="tx1"/>
                </a:solidFill>
                <a:latin typeface="+mn-lt"/>
                <a:ea typeface="+mn-ea"/>
                <a:cs typeface="+mn-cs"/>
              </a:defRPr>
            </a:lvl6pPr>
            <a:lvl7pPr marL="2986522" algn="l" defTabSz="995507" rtl="0" eaLnBrk="1" latinLnBrk="0" hangingPunct="1">
              <a:defRPr sz="1960" kern="1200">
                <a:solidFill>
                  <a:schemeClr val="tx1"/>
                </a:solidFill>
                <a:latin typeface="+mn-lt"/>
                <a:ea typeface="+mn-ea"/>
                <a:cs typeface="+mn-cs"/>
              </a:defRPr>
            </a:lvl7pPr>
            <a:lvl8pPr marL="3484275" algn="l" defTabSz="995507" rtl="0" eaLnBrk="1" latinLnBrk="0" hangingPunct="1">
              <a:defRPr sz="1960" kern="1200">
                <a:solidFill>
                  <a:schemeClr val="tx1"/>
                </a:solidFill>
                <a:latin typeface="+mn-lt"/>
                <a:ea typeface="+mn-ea"/>
                <a:cs typeface="+mn-cs"/>
              </a:defRPr>
            </a:lvl8pPr>
            <a:lvl9pPr marL="3982029" algn="l" defTabSz="995507" rtl="0" eaLnBrk="1" latinLnBrk="0" hangingPunct="1">
              <a:defRPr sz="1960" kern="1200">
                <a:solidFill>
                  <a:schemeClr val="tx1"/>
                </a:solidFill>
                <a:latin typeface="+mn-lt"/>
                <a:ea typeface="+mn-ea"/>
                <a:cs typeface="+mn-cs"/>
              </a:defRPr>
            </a:lvl9pPr>
          </a:lstStyle>
          <a:p>
            <a:pPr algn="ctr">
              <a:buClr>
                <a:schemeClr val="tx1"/>
              </a:buClr>
            </a:pPr>
            <a:r>
              <a:rPr lang="da-DK" sz="1600" dirty="0">
                <a:latin typeface="DINPro-Regular" panose="02000503030000020004" pitchFamily="2" charset="0"/>
              </a:rPr>
              <a:t>3. SOS beregningseksempler</a:t>
            </a:r>
          </a:p>
          <a:p>
            <a:endParaRPr lang="da-DK" sz="1600" dirty="0">
              <a:solidFill>
                <a:srgbClr val="4C4A41"/>
              </a:solidFill>
              <a:latin typeface="DINPro-Regular" panose="02000503030000020004" pitchFamily="2" charset="0"/>
              <a:cs typeface="Times New Roman" panose="02020603050405020304" pitchFamily="18" charset="0"/>
            </a:endParaRPr>
          </a:p>
          <a:p>
            <a:pPr algn="r"/>
            <a:endParaRPr lang="da-DK" sz="1600" i="1" dirty="0">
              <a:solidFill>
                <a:schemeClr val="accent6"/>
              </a:solidFill>
              <a:latin typeface="DINPro-Regular" panose="02000503030000020004" pitchFamily="2" charset="0"/>
              <a:cs typeface="Times New Roman" panose="02020603050405020304" pitchFamily="18" charset="0"/>
            </a:endParaRPr>
          </a:p>
        </p:txBody>
      </p:sp>
      <p:cxnSp>
        <p:nvCxnSpPr>
          <p:cNvPr id="12" name="Lige pilforbindelse 11"/>
          <p:cNvCxnSpPr/>
          <p:nvPr/>
        </p:nvCxnSpPr>
        <p:spPr>
          <a:xfrm flipV="1">
            <a:off x="3203848" y="2391202"/>
            <a:ext cx="0" cy="299951"/>
          </a:xfrm>
          <a:prstGeom prst="straightConnector1">
            <a:avLst/>
          </a:prstGeom>
          <a:ln w="12700">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3" name="Lige pilforbindelse 12"/>
          <p:cNvCxnSpPr/>
          <p:nvPr/>
        </p:nvCxnSpPr>
        <p:spPr>
          <a:xfrm flipV="1">
            <a:off x="4677276" y="5495580"/>
            <a:ext cx="0" cy="29995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173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Sådan regner SØM</a:t>
            </a:r>
          </a:p>
        </p:txBody>
      </p:sp>
      <p:sp>
        <p:nvSpPr>
          <p:cNvPr id="6" name="Pladsholder til diasnummer 5"/>
          <p:cNvSpPr>
            <a:spLocks noGrp="1"/>
          </p:cNvSpPr>
          <p:nvPr>
            <p:ph type="sldNum" sz="quarter" idx="12"/>
          </p:nvPr>
        </p:nvSpPr>
        <p:spPr>
          <a:xfrm>
            <a:off x="6457950" y="6484255"/>
            <a:ext cx="2057400" cy="365125"/>
          </a:xfrm>
        </p:spPr>
        <p:txBody>
          <a:bodyPr/>
          <a:lstStyle/>
          <a:p>
            <a:fld id="{1C4DB2EE-0873-4EBD-BD17-6A767A2B9A33}" type="slidenum">
              <a:rPr lang="da-DK" smtClean="0"/>
              <a:pPr/>
              <a:t>7</a:t>
            </a:fld>
            <a:endParaRPr lang="da-DK" dirty="0"/>
          </a:p>
        </p:txBody>
      </p:sp>
      <p:sp>
        <p:nvSpPr>
          <p:cNvPr id="7" name="Rectangle 86">
            <a:extLst>
              <a:ext uri="{FF2B5EF4-FFF2-40B4-BE49-F238E27FC236}">
                <a16:creationId xmlns:a16="http://schemas.microsoft.com/office/drawing/2014/main" id="{BF5CAFE2-3D47-4D0F-8D59-76211C3D90CA}"/>
              </a:ext>
            </a:extLst>
          </p:cNvPr>
          <p:cNvSpPr/>
          <p:nvPr/>
        </p:nvSpPr>
        <p:spPr>
          <a:xfrm>
            <a:off x="100835" y="1996778"/>
            <a:ext cx="3765770" cy="3144648"/>
          </a:xfrm>
          <a:prstGeom prst="rect">
            <a:avLst/>
          </a:prstGeom>
          <a:solidFill>
            <a:srgbClr val="E5DFD2"/>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extBox 207">
            <a:extLst>
              <a:ext uri="{FF2B5EF4-FFF2-40B4-BE49-F238E27FC236}">
                <a16:creationId xmlns:a16="http://schemas.microsoft.com/office/drawing/2014/main" id="{28BDE8EE-038C-47A5-8582-583C4ED17A77}"/>
              </a:ext>
            </a:extLst>
          </p:cNvPr>
          <p:cNvSpPr txBox="1"/>
          <p:nvPr/>
        </p:nvSpPr>
        <p:spPr>
          <a:xfrm>
            <a:off x="6310145" y="3413153"/>
            <a:ext cx="1722251" cy="274116"/>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Pris pr. enhed </a:t>
            </a:r>
          </a:p>
          <a:p>
            <a:pPr algn="ctr"/>
            <a:r>
              <a:rPr lang="da-DK" sz="1400" baseline="0" dirty="0">
                <a:solidFill>
                  <a:srgbClr val="62140E"/>
                </a:solidFill>
                <a:latin typeface="DINPro-Light" panose="02000504040000020003" pitchFamily="2" charset="0"/>
              </a:rPr>
              <a:t>pr. aktør </a:t>
            </a:r>
          </a:p>
        </p:txBody>
      </p:sp>
      <p:sp>
        <p:nvSpPr>
          <p:cNvPr id="9" name="TextBox 211">
            <a:extLst>
              <a:ext uri="{FF2B5EF4-FFF2-40B4-BE49-F238E27FC236}">
                <a16:creationId xmlns:a16="http://schemas.microsoft.com/office/drawing/2014/main" id="{E7AB2CF6-0DCE-4D9D-8373-DFDD40B9C52E}"/>
              </a:ext>
            </a:extLst>
          </p:cNvPr>
          <p:cNvSpPr txBox="1"/>
          <p:nvPr/>
        </p:nvSpPr>
        <p:spPr>
          <a:xfrm>
            <a:off x="4891395" y="3413154"/>
            <a:ext cx="1748339" cy="457259"/>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Ændringer i </a:t>
            </a:r>
          </a:p>
          <a:p>
            <a:pPr algn="ctr"/>
            <a:r>
              <a:rPr lang="da-DK" sz="1400" baseline="0" dirty="0">
                <a:solidFill>
                  <a:srgbClr val="62140E"/>
                </a:solidFill>
                <a:latin typeface="DINPro-Light" panose="02000504040000020003" pitchFamily="2" charset="0"/>
              </a:rPr>
              <a:t>ydelser og </a:t>
            </a:r>
          </a:p>
          <a:p>
            <a:pPr algn="ctr"/>
            <a:r>
              <a:rPr lang="da-DK" sz="1400" baseline="0" dirty="0">
                <a:solidFill>
                  <a:srgbClr val="62140E"/>
                </a:solidFill>
                <a:latin typeface="DINPro-Light" panose="02000504040000020003" pitchFamily="2" charset="0"/>
              </a:rPr>
              <a:t>aktiviteter </a:t>
            </a:r>
          </a:p>
          <a:p>
            <a:pPr algn="ctr"/>
            <a:r>
              <a:rPr lang="da-DK" sz="1400" baseline="0" dirty="0">
                <a:solidFill>
                  <a:srgbClr val="62140E"/>
                </a:solidFill>
                <a:latin typeface="DINPro-Light" panose="02000504040000020003" pitchFamily="2" charset="0"/>
              </a:rPr>
              <a:t>for deltagere </a:t>
            </a:r>
          </a:p>
          <a:p>
            <a:pPr algn="ctr"/>
            <a:r>
              <a:rPr lang="da-DK" sz="1400" baseline="0" dirty="0">
                <a:solidFill>
                  <a:srgbClr val="62140E"/>
                </a:solidFill>
                <a:latin typeface="DINPro-Light" panose="02000504040000020003" pitchFamily="2" charset="0"/>
              </a:rPr>
              <a:t>med succes</a:t>
            </a:r>
          </a:p>
        </p:txBody>
      </p:sp>
      <p:sp>
        <p:nvSpPr>
          <p:cNvPr id="10" name="TextBox 194">
            <a:extLst>
              <a:ext uri="{FF2B5EF4-FFF2-40B4-BE49-F238E27FC236}">
                <a16:creationId xmlns:a16="http://schemas.microsoft.com/office/drawing/2014/main" id="{7496CE23-6F7D-4FA6-9F0E-71679592188C}"/>
              </a:ext>
            </a:extLst>
          </p:cNvPr>
          <p:cNvSpPr txBox="1"/>
          <p:nvPr/>
        </p:nvSpPr>
        <p:spPr>
          <a:xfrm>
            <a:off x="1510700" y="2912936"/>
            <a:ext cx="904161" cy="304153"/>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Deltagere</a:t>
            </a:r>
          </a:p>
        </p:txBody>
      </p:sp>
      <p:sp>
        <p:nvSpPr>
          <p:cNvPr id="11" name="TextBox 195">
            <a:extLst>
              <a:ext uri="{FF2B5EF4-FFF2-40B4-BE49-F238E27FC236}">
                <a16:creationId xmlns:a16="http://schemas.microsoft.com/office/drawing/2014/main" id="{821D00C0-A91B-41B7-AB0E-9CE555F83F93}"/>
              </a:ext>
            </a:extLst>
          </p:cNvPr>
          <p:cNvSpPr txBox="1"/>
          <p:nvPr/>
        </p:nvSpPr>
        <p:spPr>
          <a:xfrm>
            <a:off x="2636158" y="2912936"/>
            <a:ext cx="904500" cy="304153"/>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Effekt</a:t>
            </a:r>
          </a:p>
        </p:txBody>
      </p:sp>
      <p:sp>
        <p:nvSpPr>
          <p:cNvPr id="12" name="TextBox 196">
            <a:extLst>
              <a:ext uri="{FF2B5EF4-FFF2-40B4-BE49-F238E27FC236}">
                <a16:creationId xmlns:a16="http://schemas.microsoft.com/office/drawing/2014/main" id="{32559744-E6A3-411E-81AE-08F9685BB4BF}"/>
              </a:ext>
            </a:extLst>
          </p:cNvPr>
          <p:cNvSpPr txBox="1"/>
          <p:nvPr/>
        </p:nvSpPr>
        <p:spPr>
          <a:xfrm>
            <a:off x="2619533" y="3598652"/>
            <a:ext cx="878879" cy="273570"/>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Succesrate</a:t>
            </a:r>
          </a:p>
        </p:txBody>
      </p:sp>
      <p:sp>
        <p:nvSpPr>
          <p:cNvPr id="13" name="TextBox 198">
            <a:extLst>
              <a:ext uri="{FF2B5EF4-FFF2-40B4-BE49-F238E27FC236}">
                <a16:creationId xmlns:a16="http://schemas.microsoft.com/office/drawing/2014/main" id="{40613B50-A2CF-44F8-8F3C-4BE146BCE977}"/>
              </a:ext>
            </a:extLst>
          </p:cNvPr>
          <p:cNvSpPr txBox="1"/>
          <p:nvPr/>
        </p:nvSpPr>
        <p:spPr>
          <a:xfrm>
            <a:off x="3936990" y="2912936"/>
            <a:ext cx="1147925" cy="518427"/>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Deltagere, der </a:t>
            </a:r>
          </a:p>
          <a:p>
            <a:pPr algn="ctr"/>
            <a:r>
              <a:rPr lang="da-DK" sz="1400" baseline="0" dirty="0">
                <a:solidFill>
                  <a:srgbClr val="62140E"/>
                </a:solidFill>
                <a:latin typeface="DINPro-Light" panose="02000504040000020003" pitchFamily="2" charset="0"/>
              </a:rPr>
              <a:t>opnår succes</a:t>
            </a:r>
          </a:p>
        </p:txBody>
      </p:sp>
      <p:sp>
        <p:nvSpPr>
          <p:cNvPr id="14" name="PE Equal 97">
            <a:extLst>
              <a:ext uri="{FF2B5EF4-FFF2-40B4-BE49-F238E27FC236}">
                <a16:creationId xmlns:a16="http://schemas.microsoft.com/office/drawing/2014/main" id="{52AE727E-A098-422D-AC9B-C46187F46B59}"/>
              </a:ext>
            </a:extLst>
          </p:cNvPr>
          <p:cNvSpPr/>
          <p:nvPr/>
        </p:nvSpPr>
        <p:spPr bwMode="gray">
          <a:xfrm>
            <a:off x="3548078" y="3665107"/>
            <a:ext cx="150534" cy="198983"/>
          </a:xfrm>
          <a:prstGeom prst="mathEqual">
            <a:avLst>
              <a:gd name="adj1" fmla="val 13674"/>
              <a:gd name="adj2" fmla="val 11760"/>
            </a:avLst>
          </a:prstGeom>
          <a:solidFill>
            <a:srgbClr val="62140E"/>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300"/>
              </a:spcBef>
            </a:pPr>
            <a:endParaRPr lang="da-DK" sz="1200" b="1">
              <a:solidFill>
                <a:schemeClr val="accent4">
                  <a:lumMod val="60000"/>
                  <a:lumOff val="40000"/>
                </a:schemeClr>
              </a:solidFill>
              <a:cs typeface="Arial" pitchFamily="34" charset="0"/>
            </a:endParaRPr>
          </a:p>
        </p:txBody>
      </p:sp>
      <p:sp>
        <p:nvSpPr>
          <p:cNvPr id="15" name="PE Multiply 93">
            <a:extLst>
              <a:ext uri="{FF2B5EF4-FFF2-40B4-BE49-F238E27FC236}">
                <a16:creationId xmlns:a16="http://schemas.microsoft.com/office/drawing/2014/main" id="{AB49EA02-B93A-4F3D-90C3-2A24621B3A63}"/>
              </a:ext>
            </a:extLst>
          </p:cNvPr>
          <p:cNvSpPr/>
          <p:nvPr/>
        </p:nvSpPr>
        <p:spPr bwMode="gray">
          <a:xfrm>
            <a:off x="2468999" y="3665107"/>
            <a:ext cx="150534" cy="198983"/>
          </a:xfrm>
          <a:prstGeom prst="mathMultiply">
            <a:avLst>
              <a:gd name="adj1" fmla="val 13565"/>
            </a:avLst>
          </a:prstGeom>
          <a:solidFill>
            <a:srgbClr val="62140E"/>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300"/>
              </a:spcBef>
            </a:pPr>
            <a:endParaRPr lang="da-DK" sz="1200" b="1">
              <a:solidFill>
                <a:prstClr val="black"/>
              </a:solidFill>
              <a:cs typeface="Arial" pitchFamily="34" charset="0"/>
            </a:endParaRPr>
          </a:p>
        </p:txBody>
      </p:sp>
      <p:sp>
        <p:nvSpPr>
          <p:cNvPr id="16" name="TextBox 201">
            <a:extLst>
              <a:ext uri="{FF2B5EF4-FFF2-40B4-BE49-F238E27FC236}">
                <a16:creationId xmlns:a16="http://schemas.microsoft.com/office/drawing/2014/main" id="{496F2180-0349-4508-B5A2-D750D11CD358}"/>
              </a:ext>
            </a:extLst>
          </p:cNvPr>
          <p:cNvSpPr txBox="1"/>
          <p:nvPr/>
        </p:nvSpPr>
        <p:spPr>
          <a:xfrm>
            <a:off x="4891395" y="2912935"/>
            <a:ext cx="1687546" cy="472488"/>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Konsekvenser</a:t>
            </a:r>
            <a:endParaRPr lang="da-DK" sz="1100" baseline="0" dirty="0">
              <a:solidFill>
                <a:srgbClr val="62140E"/>
              </a:solidFill>
              <a:latin typeface="DINPro-Light" panose="02000504040000020003" pitchFamily="2" charset="0"/>
            </a:endParaRPr>
          </a:p>
        </p:txBody>
      </p:sp>
      <p:sp>
        <p:nvSpPr>
          <p:cNvPr id="17" name="PE Multiply 93">
            <a:extLst>
              <a:ext uri="{FF2B5EF4-FFF2-40B4-BE49-F238E27FC236}">
                <a16:creationId xmlns:a16="http://schemas.microsoft.com/office/drawing/2014/main" id="{42D2D3AA-BD9F-46E7-BDBF-5CF66D5B099E}"/>
              </a:ext>
            </a:extLst>
          </p:cNvPr>
          <p:cNvSpPr/>
          <p:nvPr/>
        </p:nvSpPr>
        <p:spPr bwMode="gray">
          <a:xfrm>
            <a:off x="5016292" y="3665107"/>
            <a:ext cx="150534" cy="198983"/>
          </a:xfrm>
          <a:prstGeom prst="mathMultiply">
            <a:avLst>
              <a:gd name="adj1" fmla="val 13565"/>
            </a:avLst>
          </a:prstGeom>
          <a:solidFill>
            <a:srgbClr val="62140E"/>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300"/>
              </a:spcBef>
            </a:pPr>
            <a:endParaRPr lang="da-DK" sz="1200" b="1">
              <a:solidFill>
                <a:prstClr val="black"/>
              </a:solidFill>
              <a:cs typeface="Arial" pitchFamily="34" charset="0"/>
            </a:endParaRPr>
          </a:p>
        </p:txBody>
      </p:sp>
      <p:sp>
        <p:nvSpPr>
          <p:cNvPr id="18" name="PE Multiply 93">
            <a:extLst>
              <a:ext uri="{FF2B5EF4-FFF2-40B4-BE49-F238E27FC236}">
                <a16:creationId xmlns:a16="http://schemas.microsoft.com/office/drawing/2014/main" id="{4D4B2B66-3BA1-4D68-AB62-394F9B783070}"/>
              </a:ext>
            </a:extLst>
          </p:cNvPr>
          <p:cNvSpPr/>
          <p:nvPr/>
        </p:nvSpPr>
        <p:spPr bwMode="gray">
          <a:xfrm>
            <a:off x="6369104" y="3665107"/>
            <a:ext cx="150534" cy="198983"/>
          </a:xfrm>
          <a:prstGeom prst="mathMultiply">
            <a:avLst>
              <a:gd name="adj1" fmla="val 13565"/>
            </a:avLst>
          </a:prstGeom>
          <a:solidFill>
            <a:srgbClr val="62140E"/>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300"/>
              </a:spcBef>
            </a:pPr>
            <a:endParaRPr lang="da-DK" sz="1200" b="1">
              <a:solidFill>
                <a:prstClr val="black"/>
              </a:solidFill>
              <a:cs typeface="Arial" pitchFamily="34" charset="0"/>
            </a:endParaRPr>
          </a:p>
        </p:txBody>
      </p:sp>
      <p:sp>
        <p:nvSpPr>
          <p:cNvPr id="19" name="TextBox 204">
            <a:extLst>
              <a:ext uri="{FF2B5EF4-FFF2-40B4-BE49-F238E27FC236}">
                <a16:creationId xmlns:a16="http://schemas.microsoft.com/office/drawing/2014/main" id="{7260E063-30A0-475B-93A7-F7A3C2C3D732}"/>
              </a:ext>
            </a:extLst>
          </p:cNvPr>
          <p:cNvSpPr txBox="1"/>
          <p:nvPr/>
        </p:nvSpPr>
        <p:spPr>
          <a:xfrm>
            <a:off x="6275952" y="2912935"/>
            <a:ext cx="1790639" cy="472488"/>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Priser</a:t>
            </a:r>
            <a:endParaRPr lang="da-DK" sz="1100" baseline="0" dirty="0">
              <a:solidFill>
                <a:srgbClr val="62140E"/>
              </a:solidFill>
              <a:latin typeface="DINPro-Light" panose="02000504040000020003" pitchFamily="2" charset="0"/>
            </a:endParaRPr>
          </a:p>
        </p:txBody>
      </p:sp>
      <p:sp>
        <p:nvSpPr>
          <p:cNvPr id="20" name="PE Equal 97">
            <a:extLst>
              <a:ext uri="{FF2B5EF4-FFF2-40B4-BE49-F238E27FC236}">
                <a16:creationId xmlns:a16="http://schemas.microsoft.com/office/drawing/2014/main" id="{6450A8D1-79E0-4FCC-9896-435684EF9F23}"/>
              </a:ext>
            </a:extLst>
          </p:cNvPr>
          <p:cNvSpPr/>
          <p:nvPr/>
        </p:nvSpPr>
        <p:spPr bwMode="gray">
          <a:xfrm>
            <a:off x="7778700" y="3665107"/>
            <a:ext cx="150534" cy="198983"/>
          </a:xfrm>
          <a:prstGeom prst="mathEqual">
            <a:avLst>
              <a:gd name="adj1" fmla="val 13674"/>
              <a:gd name="adj2" fmla="val 11760"/>
            </a:avLst>
          </a:prstGeom>
          <a:solidFill>
            <a:srgbClr val="62140E"/>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300"/>
              </a:spcBef>
            </a:pPr>
            <a:endParaRPr lang="da-DK" sz="1200" b="1">
              <a:solidFill>
                <a:prstClr val="black"/>
              </a:solidFill>
              <a:cs typeface="Arial" pitchFamily="34" charset="0"/>
            </a:endParaRPr>
          </a:p>
        </p:txBody>
      </p:sp>
      <p:sp>
        <p:nvSpPr>
          <p:cNvPr id="21" name="TextBox 206">
            <a:extLst>
              <a:ext uri="{FF2B5EF4-FFF2-40B4-BE49-F238E27FC236}">
                <a16:creationId xmlns:a16="http://schemas.microsoft.com/office/drawing/2014/main" id="{963B8859-0132-4782-817B-37C61490693E}"/>
              </a:ext>
            </a:extLst>
          </p:cNvPr>
          <p:cNvSpPr txBox="1"/>
          <p:nvPr/>
        </p:nvSpPr>
        <p:spPr>
          <a:xfrm>
            <a:off x="7969617" y="2912936"/>
            <a:ext cx="1053476" cy="197017"/>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Nutidsværdi</a:t>
            </a:r>
          </a:p>
        </p:txBody>
      </p:sp>
      <p:sp>
        <p:nvSpPr>
          <p:cNvPr id="22" name="PE Plus 380">
            <a:extLst>
              <a:ext uri="{FF2B5EF4-FFF2-40B4-BE49-F238E27FC236}">
                <a16:creationId xmlns:a16="http://schemas.microsoft.com/office/drawing/2014/main" id="{4FE3E165-E9B9-415E-B1C0-990CD17CE3E5}"/>
              </a:ext>
            </a:extLst>
          </p:cNvPr>
          <p:cNvSpPr/>
          <p:nvPr/>
        </p:nvSpPr>
        <p:spPr bwMode="gray">
          <a:xfrm>
            <a:off x="1289903" y="3665107"/>
            <a:ext cx="150534" cy="198983"/>
          </a:xfrm>
          <a:prstGeom prst="mathPlus">
            <a:avLst>
              <a:gd name="adj1" fmla="val 13565"/>
            </a:avLst>
          </a:prstGeom>
          <a:solidFill>
            <a:srgbClr val="62140E"/>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spcBef>
                <a:spcPts val="300"/>
              </a:spcBef>
            </a:pPr>
            <a:endParaRPr lang="da-DK" sz="1200" b="1">
              <a:solidFill>
                <a:srgbClr val="62140E"/>
              </a:solidFill>
              <a:cs typeface="Arial" pitchFamily="34" charset="0"/>
            </a:endParaRPr>
          </a:p>
        </p:txBody>
      </p:sp>
      <p:sp>
        <p:nvSpPr>
          <p:cNvPr id="23" name="TextBox 209">
            <a:extLst>
              <a:ext uri="{FF2B5EF4-FFF2-40B4-BE49-F238E27FC236}">
                <a16:creationId xmlns:a16="http://schemas.microsoft.com/office/drawing/2014/main" id="{867A47F1-A820-4731-8EDA-C0A55E598909}"/>
              </a:ext>
            </a:extLst>
          </p:cNvPr>
          <p:cNvSpPr txBox="1"/>
          <p:nvPr/>
        </p:nvSpPr>
        <p:spPr>
          <a:xfrm>
            <a:off x="177425" y="2912936"/>
            <a:ext cx="1119591" cy="518427"/>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400" baseline="0" dirty="0">
                <a:solidFill>
                  <a:srgbClr val="62140E"/>
                </a:solidFill>
                <a:latin typeface="DINPro-Light" panose="02000504040000020003" pitchFamily="2" charset="0"/>
              </a:rPr>
              <a:t>Omkostninger</a:t>
            </a:r>
            <a:br>
              <a:rPr lang="da-DK" sz="1400" baseline="0" dirty="0">
                <a:solidFill>
                  <a:srgbClr val="62140E"/>
                </a:solidFill>
                <a:latin typeface="DINPro-Light" panose="02000504040000020003" pitchFamily="2" charset="0"/>
              </a:rPr>
            </a:br>
            <a:endParaRPr lang="da-DK" sz="1400" baseline="0" dirty="0">
              <a:solidFill>
                <a:srgbClr val="62140E"/>
              </a:solidFill>
              <a:latin typeface="DINPro-Light" panose="02000504040000020003" pitchFamily="2" charset="0"/>
            </a:endParaRPr>
          </a:p>
        </p:txBody>
      </p:sp>
      <p:sp>
        <p:nvSpPr>
          <p:cNvPr id="24" name="TextBox 216">
            <a:extLst>
              <a:ext uri="{FF2B5EF4-FFF2-40B4-BE49-F238E27FC236}">
                <a16:creationId xmlns:a16="http://schemas.microsoft.com/office/drawing/2014/main" id="{03149415-687D-4FF2-BBB3-24A57C85567C}"/>
              </a:ext>
            </a:extLst>
          </p:cNvPr>
          <p:cNvSpPr txBox="1"/>
          <p:nvPr/>
        </p:nvSpPr>
        <p:spPr>
          <a:xfrm>
            <a:off x="3935573" y="2384439"/>
            <a:ext cx="3773930" cy="231799"/>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200" baseline="0" dirty="0">
                <a:solidFill>
                  <a:srgbClr val="62140E"/>
                </a:solidFill>
                <a:latin typeface="DINPro-Bold" panose="02000503030000020004" pitchFamily="2" charset="0"/>
              </a:rPr>
              <a:t>Økonomiske konsekvenser</a:t>
            </a:r>
          </a:p>
          <a:p>
            <a:pPr algn="ctr"/>
            <a:endParaRPr lang="da-DK" sz="1400" baseline="0" dirty="0">
              <a:solidFill>
                <a:srgbClr val="62140E"/>
              </a:solidFill>
              <a:latin typeface="DINPro-Light" panose="02000504040000020003" pitchFamily="2" charset="0"/>
            </a:endParaRPr>
          </a:p>
        </p:txBody>
      </p:sp>
      <p:sp>
        <p:nvSpPr>
          <p:cNvPr id="25" name="TextBox 217">
            <a:extLst>
              <a:ext uri="{FF2B5EF4-FFF2-40B4-BE49-F238E27FC236}">
                <a16:creationId xmlns:a16="http://schemas.microsoft.com/office/drawing/2014/main" id="{281FD25A-39E1-410F-8867-A9C3985CAE14}"/>
              </a:ext>
            </a:extLst>
          </p:cNvPr>
          <p:cNvSpPr txBox="1"/>
          <p:nvPr/>
        </p:nvSpPr>
        <p:spPr>
          <a:xfrm>
            <a:off x="107504" y="2384441"/>
            <a:ext cx="1226223" cy="304153"/>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200" baseline="0" dirty="0">
                <a:solidFill>
                  <a:srgbClr val="62140E"/>
                </a:solidFill>
                <a:latin typeface="DINPro-Bold" panose="02000503030000020004" pitchFamily="2" charset="0"/>
              </a:rPr>
              <a:t>Omkostninger</a:t>
            </a:r>
          </a:p>
          <a:p>
            <a:pPr algn="ctr"/>
            <a:endParaRPr lang="da-DK" sz="1400" baseline="0" dirty="0">
              <a:latin typeface="Century Gothic" panose="020B0502020202020204" pitchFamily="34" charset="0"/>
            </a:endParaRPr>
          </a:p>
        </p:txBody>
      </p:sp>
      <p:sp>
        <p:nvSpPr>
          <p:cNvPr id="26" name="TextBox 218">
            <a:extLst>
              <a:ext uri="{FF2B5EF4-FFF2-40B4-BE49-F238E27FC236}">
                <a16:creationId xmlns:a16="http://schemas.microsoft.com/office/drawing/2014/main" id="{8188FB3C-73CC-460F-BA2F-35BC0AF98B35}"/>
              </a:ext>
            </a:extLst>
          </p:cNvPr>
          <p:cNvSpPr txBox="1"/>
          <p:nvPr/>
        </p:nvSpPr>
        <p:spPr>
          <a:xfrm>
            <a:off x="7866924" y="2384439"/>
            <a:ext cx="1313588" cy="304154"/>
          </a:xfrm>
          <a:prstGeom prst="rect">
            <a:avLst/>
          </a:prstGeom>
          <a:noFill/>
        </p:spPr>
        <p:txBody>
          <a:bodyPr wrap="square"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da-DK" sz="1200" baseline="0" dirty="0">
                <a:solidFill>
                  <a:srgbClr val="62140E"/>
                </a:solidFill>
                <a:latin typeface="DINPro-Bold" panose="02000503030000020004" pitchFamily="2" charset="0"/>
              </a:rPr>
              <a:t>Nettoresultat</a:t>
            </a:r>
          </a:p>
          <a:p>
            <a:pPr algn="ctr"/>
            <a:endParaRPr lang="da-DK" sz="1400" baseline="0" dirty="0">
              <a:solidFill>
                <a:srgbClr val="62140E"/>
              </a:solidFill>
              <a:latin typeface="DINPro-Light" panose="02000504040000020003" pitchFamily="2" charset="0"/>
            </a:endParaRPr>
          </a:p>
        </p:txBody>
      </p:sp>
      <p:grpSp>
        <p:nvGrpSpPr>
          <p:cNvPr id="27" name="Group 97">
            <a:extLst>
              <a:ext uri="{FF2B5EF4-FFF2-40B4-BE49-F238E27FC236}">
                <a16:creationId xmlns:a16="http://schemas.microsoft.com/office/drawing/2014/main" id="{8AD9C238-CCDB-4DBB-AC3F-00D21CC642C9}"/>
              </a:ext>
            </a:extLst>
          </p:cNvPr>
          <p:cNvGrpSpPr/>
          <p:nvPr/>
        </p:nvGrpSpPr>
        <p:grpSpPr>
          <a:xfrm>
            <a:off x="486161" y="3561563"/>
            <a:ext cx="515381" cy="1128232"/>
            <a:chOff x="536905" y="3141551"/>
            <a:chExt cx="687175" cy="413589"/>
          </a:xfrm>
        </p:grpSpPr>
        <p:cxnSp>
          <p:nvCxnSpPr>
            <p:cNvPr id="28" name="Lige forbindelse 48">
              <a:extLst>
                <a:ext uri="{FF2B5EF4-FFF2-40B4-BE49-F238E27FC236}">
                  <a16:creationId xmlns:a16="http://schemas.microsoft.com/office/drawing/2014/main" id="{2BA7F756-66BB-4472-A7B7-4D640257B8B6}"/>
                </a:ext>
              </a:extLst>
            </p:cNvPr>
            <p:cNvCxnSpPr/>
            <p:nvPr/>
          </p:nvCxnSpPr>
          <p:spPr>
            <a:xfrm>
              <a:off x="536905" y="3141551"/>
              <a:ext cx="687175" cy="0"/>
            </a:xfrm>
            <a:prstGeom prst="line">
              <a:avLst/>
            </a:prstGeom>
            <a:ln>
              <a:solidFill>
                <a:srgbClr val="7090AD"/>
              </a:solidFill>
            </a:ln>
          </p:spPr>
          <p:style>
            <a:lnRef idx="1">
              <a:schemeClr val="accent1"/>
            </a:lnRef>
            <a:fillRef idx="0">
              <a:schemeClr val="accent1"/>
            </a:fillRef>
            <a:effectRef idx="0">
              <a:schemeClr val="accent1"/>
            </a:effectRef>
            <a:fontRef idx="minor">
              <a:schemeClr val="tx1"/>
            </a:fontRef>
          </p:style>
        </p:cxnSp>
        <p:sp>
          <p:nvSpPr>
            <p:cNvPr id="29" name="Rektangel 51">
              <a:extLst>
                <a:ext uri="{FF2B5EF4-FFF2-40B4-BE49-F238E27FC236}">
                  <a16:creationId xmlns:a16="http://schemas.microsoft.com/office/drawing/2014/main" id="{F16393A8-587F-4A92-AD10-22FC769C56AE}"/>
                </a:ext>
              </a:extLst>
            </p:cNvPr>
            <p:cNvSpPr/>
            <p:nvPr/>
          </p:nvSpPr>
          <p:spPr>
            <a:xfrm>
              <a:off x="693453" y="3142217"/>
              <a:ext cx="374079" cy="412923"/>
            </a:xfrm>
            <a:prstGeom prst="rect">
              <a:avLst/>
            </a:prstGeom>
            <a:solidFill>
              <a:srgbClr val="7090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a-DK" dirty="0"/>
            </a:p>
          </p:txBody>
        </p:sp>
      </p:grpSp>
      <p:cxnSp>
        <p:nvCxnSpPr>
          <p:cNvPr id="30" name="Lige forbindelse 3">
            <a:extLst>
              <a:ext uri="{FF2B5EF4-FFF2-40B4-BE49-F238E27FC236}">
                <a16:creationId xmlns:a16="http://schemas.microsoft.com/office/drawing/2014/main" id="{7D939565-9C2A-40E7-B4C7-82191522F037}"/>
              </a:ext>
            </a:extLst>
          </p:cNvPr>
          <p:cNvCxnSpPr/>
          <p:nvPr/>
        </p:nvCxnSpPr>
        <p:spPr>
          <a:xfrm>
            <a:off x="1492960" y="2764586"/>
            <a:ext cx="2257969" cy="0"/>
          </a:xfrm>
          <a:prstGeom prst="line">
            <a:avLst/>
          </a:prstGeom>
          <a:ln w="22225">
            <a:solidFill>
              <a:srgbClr val="62140E"/>
            </a:solidFill>
          </a:ln>
        </p:spPr>
        <p:style>
          <a:lnRef idx="1">
            <a:schemeClr val="accent1"/>
          </a:lnRef>
          <a:fillRef idx="0">
            <a:schemeClr val="accent1"/>
          </a:fillRef>
          <a:effectRef idx="0">
            <a:schemeClr val="accent1"/>
          </a:effectRef>
          <a:fontRef idx="minor">
            <a:schemeClr val="tx1"/>
          </a:fontRef>
        </p:style>
      </p:cxnSp>
      <p:cxnSp>
        <p:nvCxnSpPr>
          <p:cNvPr id="31" name="Lige forbindelse 3">
            <a:extLst>
              <a:ext uri="{FF2B5EF4-FFF2-40B4-BE49-F238E27FC236}">
                <a16:creationId xmlns:a16="http://schemas.microsoft.com/office/drawing/2014/main" id="{C5691550-7726-436F-B64D-0E60A1AD6480}"/>
              </a:ext>
            </a:extLst>
          </p:cNvPr>
          <p:cNvCxnSpPr/>
          <p:nvPr/>
        </p:nvCxnSpPr>
        <p:spPr>
          <a:xfrm>
            <a:off x="1492960" y="4961406"/>
            <a:ext cx="2257969" cy="0"/>
          </a:xfrm>
          <a:prstGeom prst="line">
            <a:avLst/>
          </a:prstGeom>
          <a:ln w="22225">
            <a:solidFill>
              <a:srgbClr val="62140E"/>
            </a:solidFill>
          </a:ln>
        </p:spPr>
        <p:style>
          <a:lnRef idx="1">
            <a:schemeClr val="accent1"/>
          </a:lnRef>
          <a:fillRef idx="0">
            <a:schemeClr val="accent1"/>
          </a:fillRef>
          <a:effectRef idx="0">
            <a:schemeClr val="accent1"/>
          </a:effectRef>
          <a:fontRef idx="minor">
            <a:schemeClr val="tx1"/>
          </a:fontRef>
        </p:style>
      </p:cxnSp>
      <p:grpSp>
        <p:nvGrpSpPr>
          <p:cNvPr id="32" name="Group 96">
            <a:extLst>
              <a:ext uri="{FF2B5EF4-FFF2-40B4-BE49-F238E27FC236}">
                <a16:creationId xmlns:a16="http://schemas.microsoft.com/office/drawing/2014/main" id="{CF170CB2-91B9-4799-85BB-3720AF2EC661}"/>
              </a:ext>
            </a:extLst>
          </p:cNvPr>
          <p:cNvGrpSpPr/>
          <p:nvPr/>
        </p:nvGrpSpPr>
        <p:grpSpPr>
          <a:xfrm>
            <a:off x="210764" y="2764586"/>
            <a:ext cx="1086252" cy="2196820"/>
            <a:chOff x="281019" y="2570487"/>
            <a:chExt cx="1310091" cy="3165668"/>
          </a:xfrm>
        </p:grpSpPr>
        <p:cxnSp>
          <p:nvCxnSpPr>
            <p:cNvPr id="33" name="Lige forbindelse 3">
              <a:extLst>
                <a:ext uri="{FF2B5EF4-FFF2-40B4-BE49-F238E27FC236}">
                  <a16:creationId xmlns:a16="http://schemas.microsoft.com/office/drawing/2014/main" id="{2DD58527-BA9E-4392-9AE5-EB492B7EB235}"/>
                </a:ext>
              </a:extLst>
            </p:cNvPr>
            <p:cNvCxnSpPr/>
            <p:nvPr/>
          </p:nvCxnSpPr>
          <p:spPr>
            <a:xfrm>
              <a:off x="281019" y="2570487"/>
              <a:ext cx="1285875" cy="0"/>
            </a:xfrm>
            <a:prstGeom prst="line">
              <a:avLst/>
            </a:prstGeom>
            <a:ln w="22225">
              <a:solidFill>
                <a:srgbClr val="62140E"/>
              </a:solidFill>
            </a:ln>
          </p:spPr>
          <p:style>
            <a:lnRef idx="1">
              <a:schemeClr val="accent1"/>
            </a:lnRef>
            <a:fillRef idx="0">
              <a:schemeClr val="accent1"/>
            </a:fillRef>
            <a:effectRef idx="0">
              <a:schemeClr val="accent1"/>
            </a:effectRef>
            <a:fontRef idx="minor">
              <a:schemeClr val="tx1"/>
            </a:fontRef>
          </p:style>
        </p:cxnSp>
        <p:cxnSp>
          <p:nvCxnSpPr>
            <p:cNvPr id="34" name="Lige forbindelse 3">
              <a:extLst>
                <a:ext uri="{FF2B5EF4-FFF2-40B4-BE49-F238E27FC236}">
                  <a16:creationId xmlns:a16="http://schemas.microsoft.com/office/drawing/2014/main" id="{F535259A-E682-4784-9533-1200FE43E610}"/>
                </a:ext>
              </a:extLst>
            </p:cNvPr>
            <p:cNvCxnSpPr/>
            <p:nvPr/>
          </p:nvCxnSpPr>
          <p:spPr>
            <a:xfrm>
              <a:off x="305235" y="5736155"/>
              <a:ext cx="1285875" cy="0"/>
            </a:xfrm>
            <a:prstGeom prst="line">
              <a:avLst/>
            </a:prstGeom>
            <a:ln w="22225">
              <a:solidFill>
                <a:srgbClr val="62140E"/>
              </a:solidFill>
            </a:ln>
          </p:spPr>
          <p:style>
            <a:lnRef idx="1">
              <a:schemeClr val="accent1"/>
            </a:lnRef>
            <a:fillRef idx="0">
              <a:schemeClr val="accent1"/>
            </a:fillRef>
            <a:effectRef idx="0">
              <a:schemeClr val="accent1"/>
            </a:effectRef>
            <a:fontRef idx="minor">
              <a:schemeClr val="tx1"/>
            </a:fontRef>
          </p:style>
        </p:cxnSp>
      </p:grpSp>
      <p:cxnSp>
        <p:nvCxnSpPr>
          <p:cNvPr id="35" name="Lige forbindelse 3">
            <a:extLst>
              <a:ext uri="{FF2B5EF4-FFF2-40B4-BE49-F238E27FC236}">
                <a16:creationId xmlns:a16="http://schemas.microsoft.com/office/drawing/2014/main" id="{612D59C6-2309-4D75-A98D-392B7EBAF55B}"/>
              </a:ext>
            </a:extLst>
          </p:cNvPr>
          <p:cNvCxnSpPr/>
          <p:nvPr/>
        </p:nvCxnSpPr>
        <p:spPr>
          <a:xfrm>
            <a:off x="7969616" y="4961406"/>
            <a:ext cx="1053476" cy="0"/>
          </a:xfrm>
          <a:prstGeom prst="line">
            <a:avLst/>
          </a:prstGeom>
          <a:ln w="22225">
            <a:solidFill>
              <a:srgbClr val="62140E"/>
            </a:solidFill>
          </a:ln>
        </p:spPr>
        <p:style>
          <a:lnRef idx="1">
            <a:schemeClr val="accent1"/>
          </a:lnRef>
          <a:fillRef idx="0">
            <a:schemeClr val="accent1"/>
          </a:fillRef>
          <a:effectRef idx="0">
            <a:schemeClr val="accent1"/>
          </a:effectRef>
          <a:fontRef idx="minor">
            <a:schemeClr val="tx1"/>
          </a:fontRef>
        </p:style>
      </p:cxnSp>
      <p:cxnSp>
        <p:nvCxnSpPr>
          <p:cNvPr id="36" name="Lige forbindelse 3">
            <a:extLst>
              <a:ext uri="{FF2B5EF4-FFF2-40B4-BE49-F238E27FC236}">
                <a16:creationId xmlns:a16="http://schemas.microsoft.com/office/drawing/2014/main" id="{EC49352D-206B-4668-9572-5AA42B3E8737}"/>
              </a:ext>
            </a:extLst>
          </p:cNvPr>
          <p:cNvCxnSpPr/>
          <p:nvPr/>
        </p:nvCxnSpPr>
        <p:spPr>
          <a:xfrm>
            <a:off x="7969616" y="2764586"/>
            <a:ext cx="1053476" cy="0"/>
          </a:xfrm>
          <a:prstGeom prst="line">
            <a:avLst/>
          </a:prstGeom>
          <a:ln w="22225">
            <a:solidFill>
              <a:srgbClr val="62140E"/>
            </a:solidFill>
          </a:ln>
        </p:spPr>
        <p:style>
          <a:lnRef idx="1">
            <a:schemeClr val="accent1"/>
          </a:lnRef>
          <a:fillRef idx="0">
            <a:schemeClr val="accent1"/>
          </a:fillRef>
          <a:effectRef idx="0">
            <a:schemeClr val="accent1"/>
          </a:effectRef>
          <a:fontRef idx="minor">
            <a:schemeClr val="tx1"/>
          </a:fontRef>
        </p:style>
      </p:cxnSp>
      <p:cxnSp>
        <p:nvCxnSpPr>
          <p:cNvPr id="37" name="Lige forbindelse 3">
            <a:extLst>
              <a:ext uri="{FF2B5EF4-FFF2-40B4-BE49-F238E27FC236}">
                <a16:creationId xmlns:a16="http://schemas.microsoft.com/office/drawing/2014/main" id="{0FA902DE-67B6-432F-913D-3A64DE2B8691}"/>
              </a:ext>
            </a:extLst>
          </p:cNvPr>
          <p:cNvCxnSpPr>
            <a:cxnSpLocks/>
          </p:cNvCxnSpPr>
          <p:nvPr/>
        </p:nvCxnSpPr>
        <p:spPr>
          <a:xfrm>
            <a:off x="3935573" y="2764586"/>
            <a:ext cx="3773931" cy="0"/>
          </a:xfrm>
          <a:prstGeom prst="line">
            <a:avLst/>
          </a:prstGeom>
          <a:ln w="22225">
            <a:solidFill>
              <a:srgbClr val="62140E"/>
            </a:solidFill>
          </a:ln>
        </p:spPr>
        <p:style>
          <a:lnRef idx="1">
            <a:schemeClr val="accent1"/>
          </a:lnRef>
          <a:fillRef idx="0">
            <a:schemeClr val="accent1"/>
          </a:fillRef>
          <a:effectRef idx="0">
            <a:schemeClr val="accent1"/>
          </a:effectRef>
          <a:fontRef idx="minor">
            <a:schemeClr val="tx1"/>
          </a:fontRef>
        </p:style>
      </p:cxnSp>
      <p:cxnSp>
        <p:nvCxnSpPr>
          <p:cNvPr id="38" name="Lige forbindelse 3">
            <a:extLst>
              <a:ext uri="{FF2B5EF4-FFF2-40B4-BE49-F238E27FC236}">
                <a16:creationId xmlns:a16="http://schemas.microsoft.com/office/drawing/2014/main" id="{C6A8AD57-9A5A-4FFB-8857-4AFDFDCFE6D0}"/>
              </a:ext>
            </a:extLst>
          </p:cNvPr>
          <p:cNvCxnSpPr>
            <a:cxnSpLocks/>
          </p:cNvCxnSpPr>
          <p:nvPr/>
        </p:nvCxnSpPr>
        <p:spPr>
          <a:xfrm>
            <a:off x="3935573" y="4961406"/>
            <a:ext cx="3773931" cy="0"/>
          </a:xfrm>
          <a:prstGeom prst="line">
            <a:avLst/>
          </a:prstGeom>
          <a:ln w="22225">
            <a:solidFill>
              <a:srgbClr val="62140E"/>
            </a:solidFill>
          </a:ln>
        </p:spPr>
        <p:style>
          <a:lnRef idx="1">
            <a:schemeClr val="accent1"/>
          </a:lnRef>
          <a:fillRef idx="0">
            <a:schemeClr val="accent1"/>
          </a:fillRef>
          <a:effectRef idx="0">
            <a:schemeClr val="accent1"/>
          </a:effectRef>
          <a:fontRef idx="minor">
            <a:schemeClr val="tx1"/>
          </a:fontRef>
        </p:style>
      </p:cxnSp>
      <p:grpSp>
        <p:nvGrpSpPr>
          <p:cNvPr id="39" name="Group 98">
            <a:extLst>
              <a:ext uri="{FF2B5EF4-FFF2-40B4-BE49-F238E27FC236}">
                <a16:creationId xmlns:a16="http://schemas.microsoft.com/office/drawing/2014/main" id="{75079E3F-7B3E-48A8-A8CC-4BA5CA03490C}"/>
              </a:ext>
            </a:extLst>
          </p:cNvPr>
          <p:cNvGrpSpPr/>
          <p:nvPr/>
        </p:nvGrpSpPr>
        <p:grpSpPr>
          <a:xfrm>
            <a:off x="8238665" y="3677600"/>
            <a:ext cx="515381" cy="99404"/>
            <a:chOff x="10971278" y="3137908"/>
            <a:chExt cx="687175" cy="413706"/>
          </a:xfrm>
        </p:grpSpPr>
        <p:cxnSp>
          <p:nvCxnSpPr>
            <p:cNvPr id="40" name="Lige forbindelse 48">
              <a:extLst>
                <a:ext uri="{FF2B5EF4-FFF2-40B4-BE49-F238E27FC236}">
                  <a16:creationId xmlns:a16="http://schemas.microsoft.com/office/drawing/2014/main" id="{FED816A9-5343-48F9-89AA-9BE9A591EC5B}"/>
                </a:ext>
              </a:extLst>
            </p:cNvPr>
            <p:cNvCxnSpPr/>
            <p:nvPr/>
          </p:nvCxnSpPr>
          <p:spPr>
            <a:xfrm>
              <a:off x="10971278" y="3551614"/>
              <a:ext cx="687175" cy="0"/>
            </a:xfrm>
            <a:prstGeom prst="line">
              <a:avLst/>
            </a:prstGeom>
            <a:ln>
              <a:solidFill>
                <a:srgbClr val="2F526F"/>
              </a:solidFill>
            </a:ln>
          </p:spPr>
          <p:style>
            <a:lnRef idx="1">
              <a:schemeClr val="accent1"/>
            </a:lnRef>
            <a:fillRef idx="0">
              <a:schemeClr val="accent1"/>
            </a:fillRef>
            <a:effectRef idx="0">
              <a:schemeClr val="accent1"/>
            </a:effectRef>
            <a:fontRef idx="minor">
              <a:schemeClr val="tx1"/>
            </a:fontRef>
          </p:style>
        </p:cxnSp>
        <p:sp>
          <p:nvSpPr>
            <p:cNvPr id="41" name="Rektangel 51">
              <a:extLst>
                <a:ext uri="{FF2B5EF4-FFF2-40B4-BE49-F238E27FC236}">
                  <a16:creationId xmlns:a16="http://schemas.microsoft.com/office/drawing/2014/main" id="{EEB1A746-213C-4B72-B768-A782647DA4DF}"/>
                </a:ext>
              </a:extLst>
            </p:cNvPr>
            <p:cNvSpPr/>
            <p:nvPr/>
          </p:nvSpPr>
          <p:spPr>
            <a:xfrm>
              <a:off x="11127826" y="3137908"/>
              <a:ext cx="374079" cy="412923"/>
            </a:xfrm>
            <a:prstGeom prst="rect">
              <a:avLst/>
            </a:prstGeom>
            <a:solidFill>
              <a:srgbClr val="2F526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da-DK" dirty="0"/>
            </a:p>
          </p:txBody>
        </p:sp>
      </p:grpSp>
      <p:sp>
        <p:nvSpPr>
          <p:cNvPr id="42" name="TextBox 89">
            <a:extLst>
              <a:ext uri="{FF2B5EF4-FFF2-40B4-BE49-F238E27FC236}">
                <a16:creationId xmlns:a16="http://schemas.microsoft.com/office/drawing/2014/main" id="{EC0BF6B7-29E4-431C-9DF8-B5D39719FA3D}"/>
              </a:ext>
            </a:extLst>
          </p:cNvPr>
          <p:cNvSpPr txBox="1"/>
          <p:nvPr/>
        </p:nvSpPr>
        <p:spPr>
          <a:xfrm>
            <a:off x="100835" y="1505022"/>
            <a:ext cx="3765770" cy="461665"/>
          </a:xfrm>
          <a:prstGeom prst="rect">
            <a:avLst/>
          </a:prstGeom>
          <a:solidFill>
            <a:srgbClr val="62140E"/>
          </a:solidFill>
          <a:ln>
            <a:noFill/>
          </a:ln>
        </p:spPr>
        <p:txBody>
          <a:bodyPr wrap="square" rtlCol="0">
            <a:noAutofit/>
          </a:bodyPr>
          <a:lstStyle/>
          <a:p>
            <a:pPr algn="ctr"/>
            <a:r>
              <a:rPr lang="da-DK" sz="2400" dirty="0">
                <a:solidFill>
                  <a:schemeClr val="bg1"/>
                </a:solidFill>
                <a:latin typeface="DINPro-Bold" panose="02000503030000020004" pitchFamily="2" charset="0"/>
              </a:rPr>
              <a:t>INDSATS</a:t>
            </a:r>
          </a:p>
        </p:txBody>
      </p:sp>
      <p:sp>
        <p:nvSpPr>
          <p:cNvPr id="43" name="TextBox 70">
            <a:extLst>
              <a:ext uri="{FF2B5EF4-FFF2-40B4-BE49-F238E27FC236}">
                <a16:creationId xmlns:a16="http://schemas.microsoft.com/office/drawing/2014/main" id="{046FDE09-9199-4EF8-BE11-5F5F90DDFD53}"/>
              </a:ext>
            </a:extLst>
          </p:cNvPr>
          <p:cNvSpPr txBox="1"/>
          <p:nvPr/>
        </p:nvSpPr>
        <p:spPr>
          <a:xfrm>
            <a:off x="3936990" y="1505022"/>
            <a:ext cx="5086101" cy="461665"/>
          </a:xfrm>
          <a:prstGeom prst="rect">
            <a:avLst/>
          </a:prstGeom>
          <a:solidFill>
            <a:srgbClr val="62140E"/>
          </a:solidFill>
          <a:ln>
            <a:noFill/>
          </a:ln>
        </p:spPr>
        <p:txBody>
          <a:bodyPr wrap="square" rtlCol="0">
            <a:spAutoFit/>
          </a:bodyPr>
          <a:lstStyle/>
          <a:p>
            <a:pPr algn="ctr"/>
            <a:endParaRPr lang="da-DK" sz="2400" dirty="0">
              <a:solidFill>
                <a:schemeClr val="bg1"/>
              </a:solidFill>
              <a:latin typeface="DINPro-Bold" panose="02000503030000020004" pitchFamily="2" charset="0"/>
            </a:endParaRPr>
          </a:p>
        </p:txBody>
      </p:sp>
      <p:grpSp>
        <p:nvGrpSpPr>
          <p:cNvPr id="44" name="Group 20">
            <a:extLst>
              <a:ext uri="{FF2B5EF4-FFF2-40B4-BE49-F238E27FC236}">
                <a16:creationId xmlns:a16="http://schemas.microsoft.com/office/drawing/2014/main" id="{05F31B6E-7940-47EF-B31E-BA7CE7E40256}"/>
              </a:ext>
            </a:extLst>
          </p:cNvPr>
          <p:cNvGrpSpPr/>
          <p:nvPr/>
        </p:nvGrpSpPr>
        <p:grpSpPr>
          <a:xfrm>
            <a:off x="4383126" y="3608118"/>
            <a:ext cx="255653" cy="360000"/>
            <a:chOff x="5898660" y="512662"/>
            <a:chExt cx="340870" cy="360000"/>
          </a:xfrm>
        </p:grpSpPr>
        <p:pic>
          <p:nvPicPr>
            <p:cNvPr id="45" name="Graphic 9">
              <a:extLst>
                <a:ext uri="{FF2B5EF4-FFF2-40B4-BE49-F238E27FC236}">
                  <a16:creationId xmlns:a16="http://schemas.microsoft.com/office/drawing/2014/main" id="{4C50BD92-7B31-4828-8280-32C830B2E3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98660" y="512662"/>
              <a:ext cx="164572" cy="360000"/>
            </a:xfrm>
            <a:prstGeom prst="rect">
              <a:avLst/>
            </a:prstGeom>
          </p:spPr>
        </p:pic>
        <p:pic>
          <p:nvPicPr>
            <p:cNvPr id="46" name="Graphic 16">
              <a:extLst>
                <a:ext uri="{FF2B5EF4-FFF2-40B4-BE49-F238E27FC236}">
                  <a16:creationId xmlns:a16="http://schemas.microsoft.com/office/drawing/2014/main" id="{89A05587-2217-4C05-A61B-644EEBA437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88672" y="512662"/>
              <a:ext cx="150858" cy="360000"/>
            </a:xfrm>
            <a:prstGeom prst="rect">
              <a:avLst/>
            </a:prstGeom>
          </p:spPr>
        </p:pic>
      </p:grpSp>
      <p:grpSp>
        <p:nvGrpSpPr>
          <p:cNvPr id="47" name="Group 43">
            <a:extLst>
              <a:ext uri="{FF2B5EF4-FFF2-40B4-BE49-F238E27FC236}">
                <a16:creationId xmlns:a16="http://schemas.microsoft.com/office/drawing/2014/main" id="{306CD7DD-AA19-4BF8-A129-7A4891113F72}"/>
              </a:ext>
            </a:extLst>
          </p:cNvPr>
          <p:cNvGrpSpPr/>
          <p:nvPr/>
        </p:nvGrpSpPr>
        <p:grpSpPr>
          <a:xfrm>
            <a:off x="1622963" y="3383888"/>
            <a:ext cx="679634" cy="738284"/>
            <a:chOff x="3184114" y="230403"/>
            <a:chExt cx="906178" cy="738284"/>
          </a:xfrm>
        </p:grpSpPr>
        <p:grpSp>
          <p:nvGrpSpPr>
            <p:cNvPr id="48" name="Group 42">
              <a:extLst>
                <a:ext uri="{FF2B5EF4-FFF2-40B4-BE49-F238E27FC236}">
                  <a16:creationId xmlns:a16="http://schemas.microsoft.com/office/drawing/2014/main" id="{6469E334-C7BE-4543-97C0-B97C1B82DB51}"/>
                </a:ext>
              </a:extLst>
            </p:cNvPr>
            <p:cNvGrpSpPr/>
            <p:nvPr/>
          </p:nvGrpSpPr>
          <p:grpSpPr>
            <a:xfrm>
              <a:off x="3184114" y="230403"/>
              <a:ext cx="906178" cy="360000"/>
              <a:chOff x="3184114" y="230403"/>
              <a:chExt cx="906178" cy="360000"/>
            </a:xfrm>
          </p:grpSpPr>
          <p:pic>
            <p:nvPicPr>
              <p:cNvPr id="55" name="Graphic 75">
                <a:extLst>
                  <a:ext uri="{FF2B5EF4-FFF2-40B4-BE49-F238E27FC236}">
                    <a16:creationId xmlns:a16="http://schemas.microsoft.com/office/drawing/2014/main" id="{E25572A7-3DCA-4548-BBAD-614823A851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84114" y="230403"/>
                <a:ext cx="164572" cy="360000"/>
              </a:xfrm>
              <a:prstGeom prst="rect">
                <a:avLst/>
              </a:prstGeom>
            </p:spPr>
          </p:pic>
          <p:pic>
            <p:nvPicPr>
              <p:cNvPr id="56" name="Graphic 76">
                <a:extLst>
                  <a:ext uri="{FF2B5EF4-FFF2-40B4-BE49-F238E27FC236}">
                    <a16:creationId xmlns:a16="http://schemas.microsoft.com/office/drawing/2014/main" id="{A8169525-4065-4B8A-B2D9-5638E3D96F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76373" y="230403"/>
                <a:ext cx="150858" cy="360000"/>
              </a:xfrm>
              <a:prstGeom prst="rect">
                <a:avLst/>
              </a:prstGeom>
            </p:spPr>
          </p:pic>
          <p:pic>
            <p:nvPicPr>
              <p:cNvPr id="57" name="Graphic 79">
                <a:extLst>
                  <a:ext uri="{FF2B5EF4-FFF2-40B4-BE49-F238E27FC236}">
                    <a16:creationId xmlns:a16="http://schemas.microsoft.com/office/drawing/2014/main" id="{203BE0E2-802E-480C-B8CC-2F11311A90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54918" y="230403"/>
                <a:ext cx="164572" cy="360000"/>
              </a:xfrm>
              <a:prstGeom prst="rect">
                <a:avLst/>
              </a:prstGeom>
            </p:spPr>
          </p:pic>
          <p:pic>
            <p:nvPicPr>
              <p:cNvPr id="58" name="Graphic 80">
                <a:extLst>
                  <a:ext uri="{FF2B5EF4-FFF2-40B4-BE49-F238E27FC236}">
                    <a16:creationId xmlns:a16="http://schemas.microsoft.com/office/drawing/2014/main" id="{539CE475-CD25-436B-B6EA-34327CB80A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47177" y="230403"/>
                <a:ext cx="150858" cy="360000"/>
              </a:xfrm>
              <a:prstGeom prst="rect">
                <a:avLst/>
              </a:prstGeom>
            </p:spPr>
          </p:pic>
          <p:pic>
            <p:nvPicPr>
              <p:cNvPr id="59" name="Graphic 81">
                <a:extLst>
                  <a:ext uri="{FF2B5EF4-FFF2-40B4-BE49-F238E27FC236}">
                    <a16:creationId xmlns:a16="http://schemas.microsoft.com/office/drawing/2014/main" id="{8F971003-E814-4742-8CDB-49564C3619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25720" y="230403"/>
                <a:ext cx="164572" cy="360000"/>
              </a:xfrm>
              <a:prstGeom prst="rect">
                <a:avLst/>
              </a:prstGeom>
            </p:spPr>
          </p:pic>
        </p:grpSp>
        <p:grpSp>
          <p:nvGrpSpPr>
            <p:cNvPr id="49" name="Group 85">
              <a:extLst>
                <a:ext uri="{FF2B5EF4-FFF2-40B4-BE49-F238E27FC236}">
                  <a16:creationId xmlns:a16="http://schemas.microsoft.com/office/drawing/2014/main" id="{BB7ABC5B-8170-49C7-9EAE-77C275C9B33B}"/>
                </a:ext>
              </a:extLst>
            </p:cNvPr>
            <p:cNvGrpSpPr/>
            <p:nvPr/>
          </p:nvGrpSpPr>
          <p:grpSpPr>
            <a:xfrm>
              <a:off x="3184114" y="608687"/>
              <a:ext cx="906178" cy="360000"/>
              <a:chOff x="3184114" y="230403"/>
              <a:chExt cx="906178" cy="360000"/>
            </a:xfrm>
          </p:grpSpPr>
          <p:pic>
            <p:nvPicPr>
              <p:cNvPr id="50" name="Graphic 87">
                <a:extLst>
                  <a:ext uri="{FF2B5EF4-FFF2-40B4-BE49-F238E27FC236}">
                    <a16:creationId xmlns:a16="http://schemas.microsoft.com/office/drawing/2014/main" id="{C8D8D1EE-FF57-42C9-84B1-CF1156128E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84114" y="230403"/>
                <a:ext cx="164572" cy="360000"/>
              </a:xfrm>
              <a:prstGeom prst="rect">
                <a:avLst/>
              </a:prstGeom>
            </p:spPr>
          </p:pic>
          <p:pic>
            <p:nvPicPr>
              <p:cNvPr id="51" name="Graphic 88">
                <a:extLst>
                  <a:ext uri="{FF2B5EF4-FFF2-40B4-BE49-F238E27FC236}">
                    <a16:creationId xmlns:a16="http://schemas.microsoft.com/office/drawing/2014/main" id="{313D99A6-EA89-4B96-81C0-B364BA8A86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76373" y="230403"/>
                <a:ext cx="150858" cy="360000"/>
              </a:xfrm>
              <a:prstGeom prst="rect">
                <a:avLst/>
              </a:prstGeom>
            </p:spPr>
          </p:pic>
          <p:pic>
            <p:nvPicPr>
              <p:cNvPr id="52" name="Graphic 90">
                <a:extLst>
                  <a:ext uri="{FF2B5EF4-FFF2-40B4-BE49-F238E27FC236}">
                    <a16:creationId xmlns:a16="http://schemas.microsoft.com/office/drawing/2014/main" id="{D26E7AB2-13D4-4A80-9296-A84E849891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54918" y="230403"/>
                <a:ext cx="164572" cy="360000"/>
              </a:xfrm>
              <a:prstGeom prst="rect">
                <a:avLst/>
              </a:prstGeom>
            </p:spPr>
          </p:pic>
          <p:pic>
            <p:nvPicPr>
              <p:cNvPr id="53" name="Graphic 91">
                <a:extLst>
                  <a:ext uri="{FF2B5EF4-FFF2-40B4-BE49-F238E27FC236}">
                    <a16:creationId xmlns:a16="http://schemas.microsoft.com/office/drawing/2014/main" id="{64D2C5FB-2DBF-44D9-B5EC-C3F1BCB47E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47177" y="230403"/>
                <a:ext cx="150858" cy="360000"/>
              </a:xfrm>
              <a:prstGeom prst="rect">
                <a:avLst/>
              </a:prstGeom>
            </p:spPr>
          </p:pic>
          <p:pic>
            <p:nvPicPr>
              <p:cNvPr id="54" name="Graphic 92">
                <a:extLst>
                  <a:ext uri="{FF2B5EF4-FFF2-40B4-BE49-F238E27FC236}">
                    <a16:creationId xmlns:a16="http://schemas.microsoft.com/office/drawing/2014/main" id="{66F97430-BF4E-4B43-8280-D76876846B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25720" y="230403"/>
                <a:ext cx="164572" cy="360000"/>
              </a:xfrm>
              <a:prstGeom prst="rect">
                <a:avLst/>
              </a:prstGeom>
            </p:spPr>
          </p:pic>
        </p:grpSp>
      </p:grpSp>
      <p:grpSp>
        <p:nvGrpSpPr>
          <p:cNvPr id="60" name="Gruppe 59"/>
          <p:cNvGrpSpPr/>
          <p:nvPr/>
        </p:nvGrpSpPr>
        <p:grpSpPr>
          <a:xfrm>
            <a:off x="177425" y="4725143"/>
            <a:ext cx="7454915" cy="1728193"/>
            <a:chOff x="194550" y="2919656"/>
            <a:chExt cx="7003916" cy="2808314"/>
          </a:xfrm>
        </p:grpSpPr>
        <p:sp>
          <p:nvSpPr>
            <p:cNvPr id="61" name="Afrundet rektangel 60"/>
            <p:cNvSpPr/>
            <p:nvPr/>
          </p:nvSpPr>
          <p:spPr>
            <a:xfrm>
              <a:off x="2529189" y="4440827"/>
              <a:ext cx="4669277" cy="1287143"/>
            </a:xfrm>
            <a:prstGeom prst="roundRect">
              <a:avLst/>
            </a:prstGeom>
            <a:noFill/>
            <a:ln w="158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a-DK" dirty="0">
                  <a:solidFill>
                    <a:schemeClr val="tx2"/>
                  </a:solidFill>
                </a:rPr>
                <a:t>Input fra brugeren</a:t>
              </a:r>
            </a:p>
            <a:p>
              <a:pPr algn="ctr"/>
              <a:r>
                <a:rPr lang="da-DK" sz="1200" dirty="0">
                  <a:solidFill>
                    <a:schemeClr val="tx2"/>
                  </a:solidFill>
                </a:rPr>
                <a:t>med mulighed for inspiration fra </a:t>
              </a:r>
            </a:p>
            <a:p>
              <a:pPr algn="ctr"/>
              <a:r>
                <a:rPr lang="da-DK" sz="1200" dirty="0">
                  <a:solidFill>
                    <a:schemeClr val="tx2"/>
                  </a:solidFill>
                </a:rPr>
                <a:t>SØMs vidensdatabase</a:t>
              </a:r>
            </a:p>
          </p:txBody>
        </p:sp>
        <p:cxnSp>
          <p:nvCxnSpPr>
            <p:cNvPr id="62" name="Lige pilforbindelse 61"/>
            <p:cNvCxnSpPr/>
            <p:nvPr/>
          </p:nvCxnSpPr>
          <p:spPr>
            <a:xfrm flipH="1" flipV="1">
              <a:off x="2191156" y="2919658"/>
              <a:ext cx="711425" cy="1521172"/>
            </a:xfrm>
            <a:prstGeom prst="straightConnector1">
              <a:avLst/>
            </a:prstGeom>
            <a:ln w="15875">
              <a:solidFill>
                <a:schemeClr val="tx2"/>
              </a:solidFill>
              <a:prstDash val="dash"/>
              <a:tailEnd type="arrow"/>
            </a:ln>
            <a:effectLst/>
          </p:spPr>
          <p:style>
            <a:lnRef idx="2">
              <a:schemeClr val="accent1"/>
            </a:lnRef>
            <a:fillRef idx="0">
              <a:schemeClr val="accent1"/>
            </a:fillRef>
            <a:effectRef idx="1">
              <a:schemeClr val="accent1"/>
            </a:effectRef>
            <a:fontRef idx="minor">
              <a:schemeClr val="tx1"/>
            </a:fontRef>
          </p:style>
        </p:cxnSp>
        <p:cxnSp>
          <p:nvCxnSpPr>
            <p:cNvPr id="63" name="Lige pilforbindelse 62"/>
            <p:cNvCxnSpPr/>
            <p:nvPr/>
          </p:nvCxnSpPr>
          <p:spPr>
            <a:xfrm flipV="1">
              <a:off x="5473347" y="2919656"/>
              <a:ext cx="0" cy="1521172"/>
            </a:xfrm>
            <a:prstGeom prst="straightConnector1">
              <a:avLst/>
            </a:prstGeom>
            <a:ln w="15875">
              <a:solidFill>
                <a:schemeClr val="tx2"/>
              </a:solidFill>
              <a:prstDash val="dash"/>
              <a:tailEnd type="arrow"/>
            </a:ln>
            <a:effectLst/>
          </p:spPr>
          <p:style>
            <a:lnRef idx="2">
              <a:schemeClr val="accent1"/>
            </a:lnRef>
            <a:fillRef idx="0">
              <a:schemeClr val="accent1"/>
            </a:fillRef>
            <a:effectRef idx="1">
              <a:schemeClr val="accent1"/>
            </a:effectRef>
            <a:fontRef idx="minor">
              <a:schemeClr val="tx1"/>
            </a:fontRef>
          </p:style>
        </p:cxnSp>
        <p:cxnSp>
          <p:nvCxnSpPr>
            <p:cNvPr id="64" name="Lige pilforbindelse 63"/>
            <p:cNvCxnSpPr/>
            <p:nvPr/>
          </p:nvCxnSpPr>
          <p:spPr>
            <a:xfrm flipV="1">
              <a:off x="6860207" y="2919658"/>
              <a:ext cx="0" cy="1521171"/>
            </a:xfrm>
            <a:prstGeom prst="straightConnector1">
              <a:avLst/>
            </a:prstGeom>
            <a:ln w="15875">
              <a:solidFill>
                <a:schemeClr val="tx2"/>
              </a:solidFill>
              <a:prstDash val="dash"/>
              <a:tailEnd type="arrow"/>
            </a:ln>
            <a:effectLst/>
          </p:spPr>
          <p:style>
            <a:lnRef idx="2">
              <a:schemeClr val="accent1"/>
            </a:lnRef>
            <a:fillRef idx="0">
              <a:schemeClr val="accent1"/>
            </a:fillRef>
            <a:effectRef idx="1">
              <a:schemeClr val="accent1"/>
            </a:effectRef>
            <a:fontRef idx="minor">
              <a:schemeClr val="tx1"/>
            </a:fontRef>
          </p:style>
        </p:cxnSp>
        <p:sp>
          <p:nvSpPr>
            <p:cNvPr id="65" name="Afrundet rektangel 64"/>
            <p:cNvSpPr/>
            <p:nvPr/>
          </p:nvSpPr>
          <p:spPr>
            <a:xfrm>
              <a:off x="194550" y="4440828"/>
              <a:ext cx="2253213" cy="1287140"/>
            </a:xfrm>
            <a:prstGeom prst="roundRect">
              <a:avLst/>
            </a:prstGeom>
            <a:solidFill>
              <a:schemeClr val="bg1"/>
            </a:solidFill>
            <a:ln w="158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a-DK" dirty="0">
                  <a:solidFill>
                    <a:schemeClr val="accent2"/>
                  </a:solidFill>
                </a:rPr>
                <a:t>Input fra brugeren</a:t>
              </a:r>
            </a:p>
            <a:p>
              <a:pPr algn="ctr"/>
              <a:r>
                <a:rPr lang="da-DK" sz="1200" dirty="0">
                  <a:solidFill>
                    <a:schemeClr val="accent2"/>
                  </a:solidFill>
                </a:rPr>
                <a:t>med mulighed for hjælp fra </a:t>
              </a:r>
              <a:r>
                <a:rPr lang="da-DK" sz="1200" dirty="0" err="1">
                  <a:solidFill>
                    <a:schemeClr val="accent2"/>
                  </a:solidFill>
                </a:rPr>
                <a:t>SOSs</a:t>
              </a:r>
              <a:r>
                <a:rPr lang="da-DK" sz="1200" dirty="0">
                  <a:solidFill>
                    <a:schemeClr val="accent2"/>
                  </a:solidFill>
                </a:rPr>
                <a:t> omkostningsmodel</a:t>
              </a:r>
            </a:p>
          </p:txBody>
        </p:sp>
        <p:cxnSp>
          <p:nvCxnSpPr>
            <p:cNvPr id="66" name="Lige pilforbindelse 65"/>
            <p:cNvCxnSpPr/>
            <p:nvPr/>
          </p:nvCxnSpPr>
          <p:spPr>
            <a:xfrm flipV="1">
              <a:off x="703899" y="2919658"/>
              <a:ext cx="7848" cy="1521171"/>
            </a:xfrm>
            <a:prstGeom prst="straightConnector1">
              <a:avLst/>
            </a:prstGeom>
            <a:ln>
              <a:prstDash val="dash"/>
              <a:tailEnd type="arrow"/>
            </a:ln>
          </p:spPr>
          <p:style>
            <a:lnRef idx="2">
              <a:schemeClr val="accent2"/>
            </a:lnRef>
            <a:fillRef idx="0">
              <a:schemeClr val="accent2"/>
            </a:fillRef>
            <a:effectRef idx="1">
              <a:schemeClr val="accent2"/>
            </a:effectRef>
            <a:fontRef idx="minor">
              <a:schemeClr val="tx1"/>
            </a:fontRef>
          </p:style>
        </p:cxnSp>
      </p:grpSp>
      <p:cxnSp>
        <p:nvCxnSpPr>
          <p:cNvPr id="67" name="Lige pilforbindelse 66"/>
          <p:cNvCxnSpPr/>
          <p:nvPr/>
        </p:nvCxnSpPr>
        <p:spPr>
          <a:xfrm flipV="1">
            <a:off x="3195127" y="4725144"/>
            <a:ext cx="0" cy="936105"/>
          </a:xfrm>
          <a:prstGeom prst="straightConnector1">
            <a:avLst/>
          </a:prstGeom>
          <a:ln w="15875">
            <a:solidFill>
              <a:schemeClr val="tx2"/>
            </a:solidFill>
            <a:prstDash val="dash"/>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6410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da-DK" dirty="0" err="1"/>
              <a:t>Vidensdatabasen</a:t>
            </a:r>
            <a:endParaRPr lang="da-DK" dirty="0"/>
          </a:p>
        </p:txBody>
      </p:sp>
      <p:sp>
        <p:nvSpPr>
          <p:cNvPr id="8" name="Pladsholder til tekst 7"/>
          <p:cNvSpPr>
            <a:spLocks noGrp="1"/>
          </p:cNvSpPr>
          <p:nvPr>
            <p:ph type="body" sz="quarter" idx="14"/>
          </p:nvPr>
        </p:nvSpPr>
        <p:spPr/>
        <p:txBody>
          <a:bodyPr>
            <a:normAutofit fontScale="25000" lnSpcReduction="20000"/>
          </a:bodyPr>
          <a:lstStyle/>
          <a:p>
            <a:endParaRPr lang="da-DK"/>
          </a:p>
        </p:txBody>
      </p:sp>
      <p:sp>
        <p:nvSpPr>
          <p:cNvPr id="7" name="Pladsholder til tekst 6"/>
          <p:cNvSpPr>
            <a:spLocks noGrp="1"/>
          </p:cNvSpPr>
          <p:nvPr>
            <p:ph type="body" sz="quarter" idx="13"/>
          </p:nvPr>
        </p:nvSpPr>
        <p:spPr/>
        <p:txBody>
          <a:bodyPr>
            <a:normAutofit fontScale="25000" lnSpcReduction="20000"/>
          </a:bodyPr>
          <a:lstStyle/>
          <a:p>
            <a:endParaRPr lang="da-DK"/>
          </a:p>
        </p:txBody>
      </p:sp>
      <p:sp>
        <p:nvSpPr>
          <p:cNvPr id="3" name="Undertitel 2"/>
          <p:cNvSpPr>
            <a:spLocks noGrp="1"/>
          </p:cNvSpPr>
          <p:nvPr>
            <p:ph type="body" sz="quarter" idx="11"/>
          </p:nvPr>
        </p:nvSpPr>
        <p:spPr/>
        <p:txBody>
          <a:bodyPr/>
          <a:lstStyle/>
          <a:p>
            <a:r>
              <a:rPr lang="da-DK" dirty="0"/>
              <a:t>Vidensdatabasen</a:t>
            </a:r>
          </a:p>
        </p:txBody>
      </p:sp>
      <p:sp>
        <p:nvSpPr>
          <p:cNvPr id="9" name="Pladsholder til tekst 8"/>
          <p:cNvSpPr>
            <a:spLocks noGrp="1"/>
          </p:cNvSpPr>
          <p:nvPr>
            <p:ph type="body" sz="quarter" idx="16"/>
          </p:nvPr>
        </p:nvSpPr>
        <p:spPr/>
        <p:txBody>
          <a:bodyPr>
            <a:normAutofit fontScale="25000" lnSpcReduction="20000"/>
          </a:bodyPr>
          <a:lstStyle/>
          <a:p>
            <a:endParaRPr lang="da-DK"/>
          </a:p>
        </p:txBody>
      </p:sp>
    </p:spTree>
    <p:extLst>
      <p:ext uri="{BB962C8B-B14F-4D97-AF65-F5344CB8AC3E}">
        <p14:creationId xmlns:p14="http://schemas.microsoft.com/office/powerpoint/2010/main" val="844162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Målgrupper i SØM</a:t>
            </a: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556792"/>
            <a:ext cx="2857500" cy="1369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ladsholder til diasnummer 3"/>
          <p:cNvSpPr>
            <a:spLocks noGrp="1"/>
          </p:cNvSpPr>
          <p:nvPr>
            <p:ph type="sldNum" sz="quarter" idx="12"/>
          </p:nvPr>
        </p:nvSpPr>
        <p:spPr>
          <a:xfrm>
            <a:off x="6457950" y="5993229"/>
            <a:ext cx="2057400" cy="365125"/>
          </a:xfrm>
        </p:spPr>
        <p:txBody>
          <a:bodyPr/>
          <a:lstStyle/>
          <a:p>
            <a:fld id="{1C4DB2EE-0873-4EBD-BD17-6A767A2B9A33}" type="slidenum">
              <a:rPr lang="da-DK" smtClean="0"/>
              <a:pPr/>
              <a:t>9</a:t>
            </a:fld>
            <a:endParaRPr lang="da-DK" dirty="0"/>
          </a:p>
        </p:txBody>
      </p:sp>
      <p:sp>
        <p:nvSpPr>
          <p:cNvPr id="3" name="Tekstboks 2"/>
          <p:cNvSpPr txBox="1"/>
          <p:nvPr/>
        </p:nvSpPr>
        <p:spPr>
          <a:xfrm>
            <a:off x="467544" y="2002017"/>
            <a:ext cx="3004824" cy="338554"/>
          </a:xfrm>
          <a:prstGeom prst="rect">
            <a:avLst/>
          </a:prstGeom>
          <a:solidFill>
            <a:schemeClr val="bg1"/>
          </a:solidFill>
        </p:spPr>
        <p:txBody>
          <a:bodyPr wrap="square" lIns="0" tIns="0" rIns="0" bIns="0" rtlCol="0">
            <a:spAutoFit/>
          </a:bodyPr>
          <a:lstStyle/>
          <a:p>
            <a:pPr algn="ctr"/>
            <a:r>
              <a:rPr lang="da-DK" sz="2200" dirty="0"/>
              <a:t>Voksne</a:t>
            </a:r>
          </a:p>
        </p:txBody>
      </p:sp>
      <p:sp>
        <p:nvSpPr>
          <p:cNvPr id="8" name="Tekstboks 7"/>
          <p:cNvSpPr txBox="1"/>
          <p:nvPr/>
        </p:nvSpPr>
        <p:spPr>
          <a:xfrm>
            <a:off x="466282" y="3146479"/>
            <a:ext cx="3673670" cy="2954655"/>
          </a:xfrm>
          <a:prstGeom prst="rect">
            <a:avLst/>
          </a:prstGeom>
          <a:noFill/>
        </p:spPr>
        <p:txBody>
          <a:bodyPr wrap="square" lIns="0" tIns="0" rIns="0" bIns="0" rtlCol="0">
            <a:spAutoFit/>
          </a:bodyPr>
          <a:lstStyle/>
          <a:p>
            <a:pPr marL="171450" indent="-171450">
              <a:buFont typeface="Arial" panose="020B0604020202020204" pitchFamily="34" charset="0"/>
              <a:buChar char="•"/>
            </a:pPr>
            <a:r>
              <a:rPr lang="da-DK" sz="1600" dirty="0"/>
              <a:t>Hjemløse</a:t>
            </a:r>
          </a:p>
          <a:p>
            <a:pPr marL="171450" indent="-171450">
              <a:buFont typeface="Arial" panose="020B0604020202020204" pitchFamily="34" charset="0"/>
              <a:buChar char="•"/>
            </a:pPr>
            <a:r>
              <a:rPr lang="da-DK" sz="1600" dirty="0"/>
              <a:t>Alkoholmisbrug</a:t>
            </a:r>
          </a:p>
          <a:p>
            <a:pPr marL="171450" indent="-171450">
              <a:buFont typeface="Arial" panose="020B0604020202020204" pitchFamily="34" charset="0"/>
              <a:buChar char="•"/>
            </a:pPr>
            <a:r>
              <a:rPr lang="da-DK" sz="1600" dirty="0"/>
              <a:t>Stofmisbrug*</a:t>
            </a:r>
          </a:p>
          <a:p>
            <a:pPr marL="171450" indent="-171450">
              <a:buFont typeface="Arial" panose="020B0604020202020204" pitchFamily="34" charset="0"/>
              <a:buChar char="•"/>
            </a:pPr>
            <a:r>
              <a:rPr lang="da-DK" sz="1600" dirty="0"/>
              <a:t>Psykiske vanskeligheder*</a:t>
            </a:r>
          </a:p>
          <a:p>
            <a:pPr marL="171450" indent="-171450">
              <a:buFont typeface="Arial" panose="020B0604020202020204" pitchFamily="34" charset="0"/>
              <a:buChar char="•"/>
            </a:pPr>
            <a:r>
              <a:rPr lang="da-DK" sz="1600" dirty="0"/>
              <a:t>Psykiske vanskeligheder og misbrug*</a:t>
            </a:r>
          </a:p>
          <a:p>
            <a:pPr marL="171450" indent="-171450">
              <a:buFont typeface="Arial" panose="020B0604020202020204" pitchFamily="34" charset="0"/>
              <a:buChar char="•"/>
            </a:pPr>
            <a:r>
              <a:rPr lang="da-DK" sz="1600" dirty="0"/>
              <a:t>Voldsudsatte kvinder</a:t>
            </a:r>
          </a:p>
          <a:p>
            <a:pPr marL="171450" indent="-171450">
              <a:buFont typeface="Arial" panose="020B0604020202020204" pitchFamily="34" charset="0"/>
              <a:buChar char="•"/>
            </a:pPr>
            <a:r>
              <a:rPr lang="da-DK" sz="1600" dirty="0"/>
              <a:t>ADHD</a:t>
            </a:r>
          </a:p>
          <a:p>
            <a:pPr marL="171450" indent="-171450">
              <a:buFont typeface="Arial" panose="020B0604020202020204" pitchFamily="34" charset="0"/>
              <a:buChar char="•"/>
            </a:pPr>
            <a:r>
              <a:rPr lang="da-DK" sz="1600" dirty="0"/>
              <a:t>Autisme</a:t>
            </a:r>
          </a:p>
          <a:p>
            <a:pPr marL="171450" indent="-171450">
              <a:buFont typeface="Arial" panose="020B0604020202020204" pitchFamily="34" charset="0"/>
              <a:buChar char="•"/>
            </a:pPr>
            <a:r>
              <a:rPr lang="da-DK" sz="1600" dirty="0"/>
              <a:t>Erhvervet hjerneskade</a:t>
            </a:r>
          </a:p>
          <a:p>
            <a:pPr marL="171450" indent="-171450">
              <a:buFont typeface="Arial" panose="020B0604020202020204" pitchFamily="34" charset="0"/>
              <a:buChar char="•"/>
            </a:pPr>
            <a:r>
              <a:rPr lang="da-DK" sz="1600" dirty="0"/>
              <a:t>Udviklingshæmning</a:t>
            </a:r>
          </a:p>
          <a:p>
            <a:pPr marL="171450" indent="-171450">
              <a:buFont typeface="Arial" panose="020B0604020202020204" pitchFamily="34" charset="0"/>
              <a:buChar char="•"/>
            </a:pPr>
            <a:endParaRPr lang="da-DK" sz="1600" dirty="0"/>
          </a:p>
          <a:p>
            <a:r>
              <a:rPr lang="da-DK" sz="1600" dirty="0"/>
              <a:t>*Indeholder undermålgrupper</a:t>
            </a: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0869" y="1556792"/>
            <a:ext cx="3007495" cy="1460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kstboks 12"/>
          <p:cNvSpPr txBox="1"/>
          <p:nvPr/>
        </p:nvSpPr>
        <p:spPr>
          <a:xfrm>
            <a:off x="4716016" y="2024844"/>
            <a:ext cx="3132348" cy="338554"/>
          </a:xfrm>
          <a:prstGeom prst="rect">
            <a:avLst/>
          </a:prstGeom>
          <a:solidFill>
            <a:schemeClr val="bg1"/>
          </a:solidFill>
        </p:spPr>
        <p:txBody>
          <a:bodyPr wrap="square" lIns="0" tIns="0" rIns="0" bIns="0" rtlCol="0">
            <a:spAutoFit/>
          </a:bodyPr>
          <a:lstStyle/>
          <a:p>
            <a:pPr algn="ctr"/>
            <a:r>
              <a:rPr lang="da-DK" sz="2200" dirty="0"/>
              <a:t>Børn og unge</a:t>
            </a:r>
          </a:p>
        </p:txBody>
      </p:sp>
      <p:sp>
        <p:nvSpPr>
          <p:cNvPr id="11" name="Tekstboks 10"/>
          <p:cNvSpPr txBox="1"/>
          <p:nvPr/>
        </p:nvSpPr>
        <p:spPr>
          <a:xfrm>
            <a:off x="4811512" y="3134816"/>
            <a:ext cx="3756932" cy="3447098"/>
          </a:xfrm>
          <a:prstGeom prst="rect">
            <a:avLst/>
          </a:prstGeom>
          <a:noFill/>
        </p:spPr>
        <p:txBody>
          <a:bodyPr wrap="square" lIns="0" tIns="0" rIns="0" bIns="0" rtlCol="0">
            <a:spAutoFit/>
          </a:bodyPr>
          <a:lstStyle/>
          <a:p>
            <a:pPr marL="285750" indent="-285750">
              <a:buFont typeface="Arial" panose="020B0604020202020204" pitchFamily="34" charset="0"/>
              <a:buChar char="•"/>
            </a:pPr>
            <a:r>
              <a:rPr lang="da-DK" sz="1600" dirty="0">
                <a:solidFill>
                  <a:prstClr val="black"/>
                </a:solidFill>
              </a:rPr>
              <a:t>Angst, depression og andre affektive lidelser</a:t>
            </a:r>
          </a:p>
          <a:p>
            <a:pPr marL="285750" indent="-285750">
              <a:buFont typeface="Arial" panose="020B0604020202020204" pitchFamily="34" charset="0"/>
              <a:buChar char="•"/>
            </a:pPr>
            <a:r>
              <a:rPr lang="da-DK" sz="1600" dirty="0">
                <a:solidFill>
                  <a:prstClr val="black"/>
                </a:solidFill>
              </a:rPr>
              <a:t>Opmærksomhedsforstyrrelser</a:t>
            </a:r>
          </a:p>
          <a:p>
            <a:pPr marL="285750" indent="-285750">
              <a:buFont typeface="Arial" panose="020B0604020202020204" pitchFamily="34" charset="0"/>
              <a:buChar char="•"/>
            </a:pPr>
            <a:r>
              <a:rPr lang="da-DK" sz="1600" dirty="0">
                <a:solidFill>
                  <a:prstClr val="black"/>
                </a:solidFill>
              </a:rPr>
              <a:t>Psykiske vanskeligheder (</a:t>
            </a:r>
            <a:r>
              <a:rPr lang="da-DK" sz="1600" i="1" dirty="0">
                <a:solidFill>
                  <a:prstClr val="black"/>
                </a:solidFill>
              </a:rPr>
              <a:t>med kontakt til hospitalspsykiatrien)</a:t>
            </a:r>
          </a:p>
          <a:p>
            <a:pPr marL="285750" indent="-285750">
              <a:buFont typeface="Arial" panose="020B0604020202020204" pitchFamily="34" charset="0"/>
              <a:buChar char="•"/>
            </a:pPr>
            <a:r>
              <a:rPr lang="da-DK" sz="1600" dirty="0">
                <a:solidFill>
                  <a:prstClr val="black"/>
                </a:solidFill>
              </a:rPr>
              <a:t>Psykiske vanskeligheder (u</a:t>
            </a:r>
            <a:r>
              <a:rPr lang="da-DK" sz="1600" i="1" dirty="0">
                <a:solidFill>
                  <a:prstClr val="black"/>
                </a:solidFill>
              </a:rPr>
              <a:t>den kontakt til hospitalspsykiatrien)</a:t>
            </a:r>
          </a:p>
          <a:p>
            <a:pPr marL="285750" indent="-285750">
              <a:buFont typeface="Arial" panose="020B0604020202020204" pitchFamily="34" charset="0"/>
              <a:buChar char="•"/>
            </a:pPr>
            <a:r>
              <a:rPr lang="da-DK" sz="1600" dirty="0">
                <a:solidFill>
                  <a:prstClr val="black"/>
                </a:solidFill>
              </a:rPr>
              <a:t>Forbyggende foranstaltninger jf. §52</a:t>
            </a:r>
          </a:p>
          <a:p>
            <a:pPr marL="285750" indent="-285750">
              <a:buFont typeface="Arial" panose="020B0604020202020204" pitchFamily="34" charset="0"/>
              <a:buChar char="•"/>
            </a:pPr>
            <a:r>
              <a:rPr lang="da-DK" sz="1600" dirty="0">
                <a:solidFill>
                  <a:prstClr val="black"/>
                </a:solidFill>
              </a:rPr>
              <a:t>Børn og unge i plejefamilier</a:t>
            </a:r>
          </a:p>
          <a:p>
            <a:pPr marL="285750" indent="-285750">
              <a:buFont typeface="Arial" panose="020B0604020202020204" pitchFamily="34" charset="0"/>
              <a:buChar char="•"/>
            </a:pPr>
            <a:r>
              <a:rPr lang="da-DK" sz="1600" dirty="0">
                <a:solidFill>
                  <a:prstClr val="black"/>
                </a:solidFill>
              </a:rPr>
              <a:t>Udsat for overgreb</a:t>
            </a:r>
          </a:p>
          <a:p>
            <a:endParaRPr lang="da-DK" sz="1600" dirty="0">
              <a:solidFill>
                <a:prstClr val="black"/>
              </a:solidFill>
            </a:endParaRPr>
          </a:p>
          <a:p>
            <a:r>
              <a:rPr lang="da-DK" sz="1600" dirty="0">
                <a:solidFill>
                  <a:prstClr val="black"/>
                </a:solidFill>
              </a:rPr>
              <a:t>Opdelt i aldersgrupperne:</a:t>
            </a:r>
          </a:p>
          <a:p>
            <a:pPr marL="285750" indent="-285750">
              <a:buFont typeface="Arial" panose="020B0604020202020204" pitchFamily="34" charset="0"/>
              <a:buChar char="•"/>
            </a:pPr>
            <a:r>
              <a:rPr lang="da-DK" sz="1600" dirty="0">
                <a:solidFill>
                  <a:prstClr val="black"/>
                </a:solidFill>
              </a:rPr>
              <a:t>6-13 år</a:t>
            </a:r>
          </a:p>
          <a:p>
            <a:pPr marL="285750" indent="-285750">
              <a:buFont typeface="Arial" panose="020B0604020202020204" pitchFamily="34" charset="0"/>
              <a:buChar char="•"/>
            </a:pPr>
            <a:r>
              <a:rPr lang="da-DK" sz="1600" dirty="0">
                <a:solidFill>
                  <a:prstClr val="black"/>
                </a:solidFill>
              </a:rPr>
              <a:t>14-17 år</a:t>
            </a:r>
          </a:p>
        </p:txBody>
      </p:sp>
    </p:spTree>
    <p:extLst>
      <p:ext uri="{BB962C8B-B14F-4D97-AF65-F5344CB8AC3E}">
        <p14:creationId xmlns:p14="http://schemas.microsoft.com/office/powerpoint/2010/main" val="42354650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ELECTEDLANGUAGE" val="Danish"/>
</p:tagLst>
</file>

<file path=ppt/theme/theme1.xml><?xml version="1.0" encoding="utf-8"?>
<a:theme xmlns:a="http://schemas.openxmlformats.org/drawingml/2006/main" name="Socialstyrelsen DK">
  <a:themeElements>
    <a:clrScheme name="Socialstyrelsen PPT">
      <a:dk1>
        <a:sysClr val="windowText" lastClr="000000"/>
      </a:dk1>
      <a:lt1>
        <a:sysClr val="window" lastClr="FFFFFF"/>
      </a:lt1>
      <a:dk2>
        <a:srgbClr val="AF292E"/>
      </a:dk2>
      <a:lt2>
        <a:srgbClr val="797777"/>
      </a:lt2>
      <a:accent1>
        <a:srgbClr val="C27030"/>
      </a:accent1>
      <a:accent2>
        <a:srgbClr val="6C8777"/>
      </a:accent2>
      <a:accent3>
        <a:srgbClr val="595959"/>
      </a:accent3>
      <a:accent4>
        <a:srgbClr val="E4BC2F"/>
      </a:accent4>
      <a:accent5>
        <a:srgbClr val="7090AD"/>
      </a:accent5>
      <a:accent6>
        <a:srgbClr val="7C767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sz="1100" dirty="0" smtClean="0"/>
        </a:defPPr>
      </a:lstStyle>
    </a:txDef>
  </a:objectDefaults>
  <a:extraClrSchemeLst/>
  <a:custClrLst>
    <a:custClr name="Custom Color 1">
      <a:srgbClr val="E9D392"/>
    </a:custClr>
    <a:custClr name="Custom Color 2">
      <a:srgbClr val="BAD9C1"/>
    </a:custClr>
    <a:custClr name="Custom Color 3">
      <a:srgbClr val="C6C7C9"/>
    </a:custClr>
    <a:custClr name="Custom Color 4">
      <a:srgbClr val="ECE38A"/>
    </a:custClr>
    <a:custClr name="Custom Color 5">
      <a:srgbClr val="CDE7EE"/>
    </a:custClr>
    <a:custClr name="Custom Color 6">
      <a:srgbClr val="BCB5B2"/>
    </a:custClr>
    <a:custClr name="Custom Color 7">
      <a:srgbClr val="D2E4BE"/>
    </a:custClr>
    <a:custClr name="Custom Color 8">
      <a:srgbClr val="CDDEF3"/>
    </a:custClr>
    <a:custClr name="Custom Color 9">
      <a:srgbClr val="DED5CB"/>
    </a:custClr>
    <a:custClr name="Custom Color 10">
      <a:srgbClr val="F9F8E0"/>
    </a:custClr>
  </a:custClrLst>
  <a:extLst>
    <a:ext uri="{05A4C25C-085E-4340-85A3-A5531E510DB2}">
      <thm15:themeFamily xmlns:thm15="http://schemas.microsoft.com/office/thememl/2012/main" name="PowerPoint skabelon-DK-28.5.17" id="{11AABAF5-F9E5-4183-8D88-86089682D0BF}" vid="{0F429F3F-D869-446F-BAD2-D0321B1993C1}"/>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Socialstyrelsen PPT">
      <a:dk1>
        <a:sysClr val="windowText" lastClr="000000"/>
      </a:dk1>
      <a:lt1>
        <a:sysClr val="window" lastClr="FFFFFF"/>
      </a:lt1>
      <a:dk2>
        <a:srgbClr val="AF292E"/>
      </a:dk2>
      <a:lt2>
        <a:srgbClr val="797777"/>
      </a:lt2>
      <a:accent1>
        <a:srgbClr val="C27030"/>
      </a:accent1>
      <a:accent2>
        <a:srgbClr val="6C8777"/>
      </a:accent2>
      <a:accent3>
        <a:srgbClr val="595959"/>
      </a:accent3>
      <a:accent4>
        <a:srgbClr val="E4BC2F"/>
      </a:accent4>
      <a:accent5>
        <a:srgbClr val="7090AD"/>
      </a:accent5>
      <a:accent6>
        <a:srgbClr val="7C767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4192</Words>
  <Application>Microsoft Macintosh PowerPoint</Application>
  <PresentationFormat>Skærmshow (4:3)</PresentationFormat>
  <Paragraphs>614</Paragraphs>
  <Slides>32</Slides>
  <Notes>25</Notes>
  <HiddenSlides>0</HiddenSlides>
  <MMClips>0</MMClips>
  <ScaleCrop>false</ScaleCrop>
  <HeadingPairs>
    <vt:vector size="6" baseType="variant">
      <vt:variant>
        <vt:lpstr>Benyttede skrifttyper</vt:lpstr>
      </vt:variant>
      <vt:variant>
        <vt:i4>10</vt:i4>
      </vt:variant>
      <vt:variant>
        <vt:lpstr>Tema</vt:lpstr>
      </vt:variant>
      <vt:variant>
        <vt:i4>1</vt:i4>
      </vt:variant>
      <vt:variant>
        <vt:lpstr>Slidetitler</vt:lpstr>
      </vt:variant>
      <vt:variant>
        <vt:i4>32</vt:i4>
      </vt:variant>
    </vt:vector>
  </HeadingPairs>
  <TitlesOfParts>
    <vt:vector size="43" baseType="lpstr">
      <vt:lpstr>Arial</vt:lpstr>
      <vt:lpstr>Calibri</vt:lpstr>
      <vt:lpstr>Century Gothic</vt:lpstr>
      <vt:lpstr>DINPro-Bold</vt:lpstr>
      <vt:lpstr>DINPro-Light</vt:lpstr>
      <vt:lpstr>DINPro-Regular</vt:lpstr>
      <vt:lpstr>Times New Roman</vt:lpstr>
      <vt:lpstr>Trebuchet MS</vt:lpstr>
      <vt:lpstr>Wingdings</vt:lpstr>
      <vt:lpstr>Wingdings 3</vt:lpstr>
      <vt:lpstr>Socialstyrelsen DK</vt:lpstr>
      <vt:lpstr>  Den Socialøkonomiske Investeringsmodel, SØM  FADD årsmøde 14-11-2019</vt:lpstr>
      <vt:lpstr>Hvad kan SØM?</vt:lpstr>
      <vt:lpstr>Hvad kan SØM bruges til?</vt:lpstr>
      <vt:lpstr>76 ud af 98 kommuner har deltaget i kursus eller uddannelse i SØM</vt:lpstr>
      <vt:lpstr>SØMs opbygning</vt:lpstr>
      <vt:lpstr>SØMs opbygning</vt:lpstr>
      <vt:lpstr>Sådan regner SØM</vt:lpstr>
      <vt:lpstr>Vidensdatabasen</vt:lpstr>
      <vt:lpstr>Målgrupper i SØM</vt:lpstr>
      <vt:lpstr>Vidensdatabasen – effekt</vt:lpstr>
      <vt:lpstr>Vidensdatabasen – effekt</vt:lpstr>
      <vt:lpstr>Fra studierne er der indsamlet viden om:</vt:lpstr>
      <vt:lpstr>Vidensdatabasen – konsekvenser</vt:lpstr>
      <vt:lpstr>Vidensdatabasen – konsekvenser</vt:lpstr>
      <vt:lpstr>Typer af konsekvenser i SØM</vt:lpstr>
      <vt:lpstr>Typer af konsekvenser – børn og unge</vt:lpstr>
      <vt:lpstr>Vidensdatabasen - priser</vt:lpstr>
      <vt:lpstr>Fordeling på kommunale forvaltninger</vt:lpstr>
      <vt:lpstr>Opmærksomhedspunkter ved brug af SØMs vidensdatabase</vt:lpstr>
      <vt:lpstr>Udbredelsesaktiviteter</vt:lpstr>
      <vt:lpstr>SØMs udvikling</vt:lpstr>
      <vt:lpstr>Beregningseksempel KEEP Kort fortalt</vt:lpstr>
      <vt:lpstr>PowerPoint-præsentation</vt:lpstr>
      <vt:lpstr>PowerPoint-præsentation</vt:lpstr>
      <vt:lpstr>PowerPoint-præsentation</vt:lpstr>
      <vt:lpstr>PowerPoint-præsentation</vt:lpstr>
      <vt:lpstr>SØM-beregning af MI/KAT-GO Kort fortalt</vt:lpstr>
      <vt:lpstr>PowerPoint-præsentation</vt:lpstr>
      <vt:lpstr>PowerPoint-præsentation</vt:lpstr>
      <vt:lpstr>PowerPoint-præsentation</vt:lpstr>
      <vt:lpstr>PowerPoint-præsentation</vt:lpstr>
      <vt:lpstr>Socialstyrelsen.dk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2017-01-03T10:35:02Z</dcterms:created>
  <dcterms:modified xsi:type="dcterms:W3CDTF">2019-11-16T13:23:19Z</dcterms:modified>
</cp:coreProperties>
</file>