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8" r:id="rId2"/>
    <p:sldId id="262" r:id="rId3"/>
    <p:sldId id="264" r:id="rId4"/>
    <p:sldId id="394" r:id="rId5"/>
    <p:sldId id="388" r:id="rId6"/>
    <p:sldId id="427" r:id="rId7"/>
    <p:sldId id="428" r:id="rId8"/>
    <p:sldId id="426" r:id="rId9"/>
    <p:sldId id="396" r:id="rId10"/>
    <p:sldId id="397" r:id="rId11"/>
    <p:sldId id="401" r:id="rId12"/>
    <p:sldId id="402" r:id="rId13"/>
    <p:sldId id="416" r:id="rId14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BE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73" autoAdjust="0"/>
  </p:normalViewPr>
  <p:slideViewPr>
    <p:cSldViewPr snapToGrid="0" snapToObjects="1">
      <p:cViewPr>
        <p:scale>
          <a:sx n="62" d="100"/>
          <a:sy n="62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D25C2-1AAB-9A47-90A8-92E9D8CE5C82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08CA9-8C5A-9E4B-A1B8-55F1A642C1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5590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8 min</a:t>
            </a:r>
          </a:p>
          <a:p>
            <a:r>
              <a:rPr lang="da-DK" dirty="0" smtClean="0"/>
              <a:t>30</a:t>
            </a:r>
            <a:r>
              <a:rPr lang="da-DK" baseline="0" dirty="0" smtClean="0"/>
              <a:t> min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3438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>
                <a:latin typeface="Palatino Linotype"/>
                <a:cs typeface="Palatino Linotype"/>
              </a:rPr>
              <a:t>4 år. Sociale interaktioner ændrer karakter som en følge af ny forståelse</a:t>
            </a:r>
          </a:p>
          <a:p>
            <a:pPr lvl="1"/>
            <a:r>
              <a:rPr lang="da-DK" dirty="0" smtClean="0">
                <a:latin typeface="Palatino Linotype"/>
                <a:cs typeface="Palatino Linotype"/>
              </a:rPr>
              <a:t>Mere positive relationer til jævnaldrende. Begynder at foretrække at lege med jævnaldrende fremfor voksne. </a:t>
            </a:r>
          </a:p>
          <a:p>
            <a:pPr lvl="1"/>
            <a:r>
              <a:rPr lang="da-DK" dirty="0" smtClean="0">
                <a:latin typeface="Palatino Linotype"/>
                <a:cs typeface="Palatino Linotype"/>
              </a:rPr>
              <a:t>Begyndende selvbegreb. Et billede af sig selv over tid.</a:t>
            </a:r>
          </a:p>
          <a:p>
            <a:pPr lvl="1"/>
            <a:r>
              <a:rPr lang="da-DK" dirty="0" smtClean="0">
                <a:latin typeface="Palatino Linotype"/>
                <a:cs typeface="Palatino Linotype"/>
              </a:rPr>
              <a:t>Empatisk adfærd.</a:t>
            </a:r>
          </a:p>
          <a:p>
            <a:pPr lvl="1"/>
            <a:r>
              <a:rPr lang="da-DK" dirty="0" smtClean="0">
                <a:latin typeface="Palatino Linotype"/>
                <a:cs typeface="Palatino Linotype"/>
              </a:rPr>
              <a:t>Bedrage og snyde.</a:t>
            </a:r>
          </a:p>
          <a:p>
            <a:pPr lvl="1"/>
            <a:endParaRPr lang="da-DK" dirty="0" smtClean="0">
              <a:latin typeface="Palatino Linotype"/>
              <a:cs typeface="Palatino Linotype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>
                <a:latin typeface="Palatino Linotype"/>
                <a:cs typeface="Palatino Linotype"/>
              </a:rPr>
              <a:t>6</a:t>
            </a:r>
            <a:r>
              <a:rPr lang="da-DK" baseline="0" dirty="0" smtClean="0">
                <a:latin typeface="Palatino Linotype"/>
                <a:cs typeface="Palatino Linotype"/>
              </a:rPr>
              <a:t> år: </a:t>
            </a:r>
            <a:r>
              <a:rPr lang="da-DK" dirty="0" smtClean="0">
                <a:latin typeface="Palatino Linotype"/>
                <a:cs typeface="Palatino Linotype"/>
              </a:rPr>
              <a:t>Følelser og impulser kan manipuleres indefra såvel som via handling. </a:t>
            </a:r>
          </a:p>
          <a:p>
            <a:pPr lvl="0"/>
            <a:endParaRPr lang="da-DK" dirty="0" smtClean="0">
              <a:latin typeface="Palatino Linotype"/>
              <a:cs typeface="Palatino Linotype"/>
            </a:endParaRP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4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F3D81-536A-B443-A242-897F4420D153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9817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 dirty="0" smtClean="0"/>
              <a:t>Mening. Forudsige </a:t>
            </a:r>
            <a:r>
              <a:rPr lang="da-DK" dirty="0" smtClean="0"/>
              <a:t>andres</a:t>
            </a:r>
            <a:r>
              <a:rPr lang="da-DK" baseline="0" dirty="0" smtClean="0"/>
              <a:t> adfærd. </a:t>
            </a:r>
            <a:r>
              <a:rPr lang="da-DK" dirty="0" smtClean="0"/>
              <a:t>For at </a:t>
            </a:r>
            <a:r>
              <a:rPr lang="da-DK" b="1" dirty="0" smtClean="0"/>
              <a:t>samarbejde, for at konkurrere</a:t>
            </a:r>
            <a:r>
              <a:rPr lang="da-DK" dirty="0" smtClean="0"/>
              <a:t>, for at </a:t>
            </a:r>
            <a:r>
              <a:rPr lang="da-DK" b="1" dirty="0" smtClean="0"/>
              <a:t>lære en</a:t>
            </a:r>
            <a:r>
              <a:rPr lang="da-DK" b="1" baseline="0" dirty="0" smtClean="0"/>
              <a:t> </a:t>
            </a:r>
            <a:r>
              <a:rPr lang="da-DK" b="1" baseline="0" dirty="0" err="1" smtClean="0"/>
              <a:t>andennoget</a:t>
            </a:r>
            <a:r>
              <a:rPr lang="da-DK" b="1" baseline="0" dirty="0" smtClean="0"/>
              <a:t>, for at lære noget</a:t>
            </a:r>
            <a:r>
              <a:rPr lang="da-DK" baseline="0" dirty="0" smtClean="0"/>
              <a:t>, for at vide </a:t>
            </a:r>
            <a:r>
              <a:rPr lang="da-DK" b="1" baseline="0" dirty="0" smtClean="0"/>
              <a:t>hvem vi er</a:t>
            </a:r>
            <a:r>
              <a:rPr lang="da-DK" baseline="0" dirty="0" smtClean="0"/>
              <a:t>, for at forstå andre og os selv. Grundlæggende for vores evne til at navigere i den sociale verden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Pigen på 9 år hvis hun kan overveje, reflektere</a:t>
            </a:r>
            <a:r>
              <a:rPr lang="da-DK" baseline="0" dirty="0" smtClean="0"/>
              <a:t> over baggrunden for at hun gør som hun gør. Giver en fornemmelse af sammenhæng over tid, kontrol og identitet, mentale tilstande kan ændre sig over tid, kan påvirkes, </a:t>
            </a:r>
          </a:p>
          <a:p>
            <a:endParaRPr lang="da-DK" baseline="0" dirty="0" smtClean="0"/>
          </a:p>
          <a:p>
            <a:r>
              <a:rPr lang="da-DK" baseline="0" dirty="0" smtClean="0"/>
              <a:t>Holde fast i sig selv samtidig med at man ser den andens perspektiv.</a:t>
            </a:r>
          </a:p>
          <a:p>
            <a:endParaRPr lang="da-DK" baseline="0" dirty="0" smtClean="0"/>
          </a:p>
          <a:p>
            <a:r>
              <a:rPr lang="da-DK" baseline="0" dirty="0" smtClean="0"/>
              <a:t>At overveje forskellige baggrunde for adfærd i sig selv affektregulerende, adfærden har en grund, </a:t>
            </a:r>
          </a:p>
          <a:p>
            <a:endParaRPr lang="da-DK" baseline="0" dirty="0" smtClean="0"/>
          </a:p>
          <a:p>
            <a:endParaRPr lang="da-DK" dirty="0"/>
          </a:p>
          <a:p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F3D81-536A-B443-A242-897F4420D153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218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FF0000"/>
                </a:solidFill>
              </a:rPr>
              <a:t>IKKE DYBT IND I DET MEN EKSEMPLER</a:t>
            </a:r>
          </a:p>
          <a:p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Evnen afhænger af gener og tidlige oplevelser: </a:t>
            </a:r>
            <a:r>
              <a:rPr lang="da-DK" dirty="0" err="1" smtClean="0"/>
              <a:t>Fonagy</a:t>
            </a:r>
            <a:r>
              <a:rPr lang="da-DK" baseline="0" dirty="0" smtClean="0"/>
              <a:t> &amp; Allison, 2012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Indlevende til tider andre gange begår overgreb </a:t>
            </a:r>
            <a:r>
              <a:rPr lang="da-DK" dirty="0" err="1" smtClean="0"/>
              <a:t>feks</a:t>
            </a:r>
            <a:r>
              <a:rPr lang="da-DK" dirty="0" smtClean="0"/>
              <a:t>. </a:t>
            </a:r>
            <a:endParaRPr lang="da-DK" b="0" dirty="0" smtClean="0"/>
          </a:p>
          <a:p>
            <a:endParaRPr lang="da-DK" b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latino Linotype"/>
              <a:cs typeface="Palatino Linotype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ikke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midlertidigt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stærk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affekt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Upålidelig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ustabil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Både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følelser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hæmmer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Evnen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situationsafhængig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Påvirkes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affektive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relationelle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kontekster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latino Linotype"/>
              <a:cs typeface="Palatino Linotype"/>
            </a:endParaRP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1678D5-DF79-B144-9428-3857CAB2D48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5899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MOR: baby vil ikke give mig en pause, hun vil genere mig så jeg hele tiden skal knokle.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Forældrene er afgørende for tilknytningsstil. Mødres evne til at tænke over sit barns sind er knyttet til både sikker tilknytning og barnets </a:t>
            </a:r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mentaliseringsevne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Hænger sammen med udvikling af affektregulering. Mødres </a:t>
            </a:r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mentalisering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vigtigere end generel følsomhed overfor barnet </a:t>
            </a:r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ift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forudsigelse af tilknytningsstil.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Udvikling af evnen til </a:t>
            </a:r>
            <a:r>
              <a:rPr lang="da-DK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mentalisering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 så ordinær og normal at det kan være mere passende at anskue </a:t>
            </a:r>
            <a:r>
              <a:rPr lang="da-DK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sikekr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tilknytning som bevirkende et miljø fri for </a:t>
            </a:r>
            <a:r>
              <a:rPr lang="da-DK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forhidringer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snarere end aktivt og direkte af </a:t>
            </a:r>
            <a:r>
              <a:rPr lang="da-DK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facilitere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udviklingen. 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Ha et al.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Fonagy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forskning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forskel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voksne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BDP 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oplevet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omsorgssvigt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voksne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BPD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oplevet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omsorgssvigt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RF. = SÅ IKKE OMSORGSSVOIGT I SIG SELV.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84755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874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DRENGEN</a:t>
            </a:r>
            <a:r>
              <a:rPr lang="da-DK" baseline="0" dirty="0" smtClean="0"/>
              <a:t> SOM BLIVER BANGE FOR UHYRET I SKABET OG FORÆLDRENE BEROLIGER TIL FORSKEL FRA FORÆLDRENE SOM RÅBER TILBAGE, DER ER IKKE NOGET AT VÆRE BANGE FOR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F3D81-536A-B443-A242-897F4420D153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0015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2202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11057-4D15-DF4F-A422-C76CB2A5BCFF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733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848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28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238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293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269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909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05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089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418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239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48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0FD3C-C522-6F40-9DE3-66E061C64101}" type="datetimeFigureOut">
              <a:rPr lang="da-DK" smtClean="0"/>
              <a:t>06-11-2014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6EBB8-F438-DF49-B896-DBDF5FD8A4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782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3ABEB6"/>
                </a:solidFill>
                <a:latin typeface="Palatino Linotype"/>
                <a:cs typeface="Palatino Linotype"/>
              </a:rPr>
              <a:t>Program</a:t>
            </a:r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 smtClean="0">
              <a:latin typeface="Palatino Linotype"/>
              <a:cs typeface="Palatino Linotype"/>
            </a:endParaRP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Lidt om mig og min måde at præsentere stoffet på</a:t>
            </a: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Løgne og </a:t>
            </a:r>
            <a:r>
              <a:rPr lang="da-DK" dirty="0" err="1" smtClean="0">
                <a:latin typeface="Palatino Linotype"/>
                <a:cs typeface="Palatino Linotype"/>
              </a:rPr>
              <a:t>mentalisering</a:t>
            </a:r>
            <a:endParaRPr lang="da-DK" dirty="0" smtClean="0">
              <a:latin typeface="Palatino Linotype"/>
              <a:cs typeface="Palatino Linotype"/>
            </a:endParaRP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Løgne generelt</a:t>
            </a: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Løgne i pædagogikken</a:t>
            </a:r>
            <a:endParaRPr lang="da-DK" dirty="0">
              <a:latin typeface="Palatino Linotype"/>
              <a:cs typeface="Palatino Linotype"/>
            </a:endParaRPr>
          </a:p>
          <a:p>
            <a:pPr marL="0" indent="0">
              <a:buNone/>
            </a:pPr>
            <a:endParaRPr lang="da-DK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31971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 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Jo højere man holder sig til den modsatte arm jo mere nervøs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Blinkefrekvens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Ene mundvig op kort-betyder at løgnen er gået igennem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Tager sig til halsen</a:t>
            </a:r>
          </a:p>
        </p:txBody>
      </p:sp>
    </p:spTree>
    <p:extLst>
      <p:ext uri="{BB962C8B-B14F-4D97-AF65-F5344CB8AC3E}">
        <p14:creationId xmlns:p14="http://schemas.microsoft.com/office/powerpoint/2010/main" val="80531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3ABEB6"/>
                </a:solidFill>
                <a:latin typeface="Palatino Linotype"/>
                <a:cs typeface="Palatino Linotype"/>
              </a:rPr>
              <a:t>Dækhistorier i pædagogikken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 smtClean="0">
              <a:latin typeface="Palatino Linotype"/>
              <a:cs typeface="Palatino Linotype"/>
            </a:endParaRPr>
          </a:p>
          <a:p>
            <a:r>
              <a:rPr lang="da-DK" dirty="0" smtClean="0">
                <a:latin typeface="Palatino Linotype"/>
                <a:cs typeface="Palatino Linotype"/>
              </a:rPr>
              <a:t>Mentalisering: kronisk forhøjet </a:t>
            </a:r>
            <a:r>
              <a:rPr lang="da-DK" dirty="0" err="1" smtClean="0">
                <a:latin typeface="Palatino Linotype"/>
                <a:cs typeface="Palatino Linotype"/>
              </a:rPr>
              <a:t>arousal</a:t>
            </a:r>
            <a:r>
              <a:rPr lang="da-DK" dirty="0" smtClean="0">
                <a:latin typeface="Palatino Linotype"/>
                <a:cs typeface="Palatino Linotype"/>
              </a:rPr>
              <a:t> ved mange omsorgssvigtede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Interventionsspektrum( kun for at systematisere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Normativt-vi definerer, hvad der er godt selvom den unge har det godt</a:t>
            </a:r>
          </a:p>
          <a:p>
            <a:endParaRPr lang="da-DK" dirty="0" smtClean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513670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 smtClean="0">
                <a:solidFill>
                  <a:srgbClr val="3ABEB6"/>
                </a:solidFill>
                <a:latin typeface="Palatino Linotype"/>
                <a:cs typeface="Palatino Linotype"/>
              </a:rPr>
              <a:t>Neurologiseringen</a:t>
            </a:r>
            <a:r>
              <a:rPr lang="da-DK" dirty="0" smtClean="0">
                <a:solidFill>
                  <a:srgbClr val="3ABEB6"/>
                </a:solidFill>
                <a:latin typeface="Palatino Linotype"/>
                <a:cs typeface="Palatino Linotype"/>
              </a:rPr>
              <a:t> på området</a:t>
            </a:r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>
              <a:latin typeface="Palatino Linotype"/>
              <a:cs typeface="Palatino Linotype"/>
            </a:endParaRPr>
          </a:p>
          <a:p>
            <a:r>
              <a:rPr lang="da-DK" dirty="0" smtClean="0">
                <a:latin typeface="Palatino Linotype"/>
                <a:cs typeface="Palatino Linotype"/>
              </a:rPr>
              <a:t>Neuropsykologi som reference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Det </a:t>
            </a:r>
            <a:r>
              <a:rPr lang="da-DK" dirty="0" err="1" smtClean="0">
                <a:latin typeface="Palatino Linotype"/>
                <a:cs typeface="Palatino Linotype"/>
              </a:rPr>
              <a:t>neurosekventielle:labyrintsansen</a:t>
            </a:r>
            <a:r>
              <a:rPr lang="da-DK" dirty="0" smtClean="0">
                <a:latin typeface="Palatino Linotype"/>
                <a:cs typeface="Palatino Linotype"/>
              </a:rPr>
              <a:t>, disintegration </a:t>
            </a:r>
            <a:r>
              <a:rPr lang="da-DK" dirty="0" err="1" smtClean="0">
                <a:latin typeface="Palatino Linotype"/>
                <a:cs typeface="Palatino Linotype"/>
              </a:rPr>
              <a:t>pga</a:t>
            </a:r>
            <a:r>
              <a:rPr lang="da-DK" dirty="0" smtClean="0">
                <a:latin typeface="Palatino Linotype"/>
                <a:cs typeface="Palatino Linotype"/>
              </a:rPr>
              <a:t> traumer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Det </a:t>
            </a:r>
            <a:r>
              <a:rPr lang="da-DK" dirty="0" err="1" smtClean="0">
                <a:latin typeface="Palatino Linotype"/>
                <a:cs typeface="Palatino Linotype"/>
              </a:rPr>
              <a:t>neuroaffektive</a:t>
            </a:r>
            <a:r>
              <a:rPr lang="da-DK" dirty="0" smtClean="0">
                <a:latin typeface="Palatino Linotype"/>
                <a:cs typeface="Palatino Linotype"/>
              </a:rPr>
              <a:t>-den 3 delte hjerne og relationer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Placebo</a:t>
            </a:r>
          </a:p>
          <a:p>
            <a:r>
              <a:rPr lang="da-DK" dirty="0" smtClean="0">
                <a:latin typeface="Palatino Linotype"/>
                <a:cs typeface="Palatino Linotype"/>
              </a:rPr>
              <a:t>Hvad virker i det pædagogiske: </a:t>
            </a:r>
            <a:endParaRPr lang="da-DK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563994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 smtClean="0">
              <a:latin typeface="Palatino Linotype"/>
              <a:cs typeface="Palatino Linotype"/>
            </a:endParaRPr>
          </a:p>
          <a:p>
            <a:r>
              <a:rPr lang="da-DK" dirty="0" smtClean="0">
                <a:latin typeface="Palatino Linotype"/>
                <a:cs typeface="Palatino Linotype"/>
              </a:rPr>
              <a:t>Det er lige meget, hvad i gør, bare i tror på det og gør det samme over tid—</a:t>
            </a:r>
          </a:p>
          <a:p>
            <a:endParaRPr lang="da-DK" dirty="0">
              <a:latin typeface="Palatino Linotype"/>
              <a:cs typeface="Palatino Linotype"/>
            </a:endParaRPr>
          </a:p>
          <a:p>
            <a:endParaRPr lang="da-DK" dirty="0" smtClean="0">
              <a:latin typeface="Palatino Linotype"/>
              <a:cs typeface="Palatino Linotype"/>
            </a:endParaRPr>
          </a:p>
          <a:p>
            <a:r>
              <a:rPr lang="da-DK" dirty="0" smtClean="0">
                <a:latin typeface="Palatino Linotype"/>
                <a:cs typeface="Palatino Linotype"/>
              </a:rPr>
              <a:t>Måske har jeg løjet i dag, men ikke ret meget</a:t>
            </a:r>
            <a:r>
              <a:rPr lang="da-DK" dirty="0" smtClean="0">
                <a:latin typeface="Palatino Linotype"/>
                <a:cs typeface="Palatino Linotype"/>
                <a:sym typeface="Wingdings" panose="05000000000000000000" pitchFamily="2" charset="2"/>
              </a:rPr>
              <a:t>--pas på jeres spejlneuroner</a:t>
            </a:r>
            <a:endParaRPr lang="da-DK" dirty="0" smtClean="0">
              <a:latin typeface="Palatino Linotype"/>
              <a:cs typeface="Palatino Linotype"/>
            </a:endParaRPr>
          </a:p>
          <a:p>
            <a:endParaRPr lang="da-DK" dirty="0">
              <a:latin typeface="Palatino Linotype"/>
              <a:cs typeface="Palatino Linotype"/>
            </a:endParaRPr>
          </a:p>
          <a:p>
            <a:endParaRPr lang="da-DK" dirty="0" smtClean="0">
              <a:latin typeface="Palatino Linotype"/>
              <a:cs typeface="Palatino Linotype"/>
            </a:endParaRPr>
          </a:p>
          <a:p>
            <a:endParaRPr lang="da-DK" dirty="0">
              <a:latin typeface="Palatino Linotype"/>
              <a:cs typeface="Palatino Linotype"/>
            </a:endParaRPr>
          </a:p>
          <a:p>
            <a:endParaRPr lang="da-DK" dirty="0" smtClean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888245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3ABEB6"/>
                </a:solidFill>
                <a:latin typeface="Palatino Linotype"/>
                <a:cs typeface="Palatino Linotype"/>
              </a:rPr>
              <a:t>Mentalisering og løgne</a:t>
            </a:r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Hvide løgne</a:t>
            </a: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Kosmetiske løgne</a:t>
            </a: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Bevidste løgne</a:t>
            </a:r>
          </a:p>
          <a:p>
            <a:pPr marL="0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Dæk historier</a:t>
            </a:r>
            <a:endParaRPr lang="da-DK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6778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 smtClean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 smtClean="0">
              <a:latin typeface="Verdana"/>
              <a:ea typeface="Arial" charset="0"/>
              <a:cs typeface="Verdana"/>
            </a:endParaRPr>
          </a:p>
          <a:p>
            <a:pPr marL="0" indent="0">
              <a:buNone/>
            </a:pPr>
            <a:r>
              <a:rPr lang="da-DK" dirty="0" smtClean="0">
                <a:latin typeface="Verdana"/>
                <a:ea typeface="Arial" charset="0"/>
                <a:cs typeface="Verdana"/>
              </a:rPr>
              <a:t>Hvide </a:t>
            </a:r>
            <a:r>
              <a:rPr lang="da-DK" dirty="0">
                <a:latin typeface="Verdana"/>
                <a:ea typeface="Arial" charset="0"/>
                <a:cs typeface="Verdana"/>
              </a:rPr>
              <a:t>løgne( for at beskytte andre-socialt skabt</a:t>
            </a:r>
            <a:r>
              <a:rPr lang="da-DK" dirty="0" smtClean="0">
                <a:latin typeface="Verdana"/>
                <a:ea typeface="Arial" charset="0"/>
                <a:cs typeface="Verdana"/>
              </a:rPr>
              <a:t>)</a:t>
            </a:r>
          </a:p>
          <a:p>
            <a:pPr marL="0" indent="0">
              <a:buNone/>
            </a:pPr>
            <a:endParaRPr lang="da-DK" dirty="0">
              <a:latin typeface="Verdana"/>
              <a:ea typeface="Arial" charset="0"/>
              <a:cs typeface="Verdana"/>
            </a:endParaRPr>
          </a:p>
          <a:p>
            <a:pPr marL="457200" lvl="1" indent="0">
              <a:buNone/>
            </a:pPr>
            <a:r>
              <a:rPr lang="da-DK" dirty="0" smtClean="0"/>
              <a:t>Kosmetiske </a:t>
            </a:r>
            <a:r>
              <a:rPr lang="da-DK" dirty="0"/>
              <a:t>løgne: lyve for at fremstå bedre end man er( omsorgssvigtede har ofte lavt </a:t>
            </a:r>
            <a:r>
              <a:rPr lang="da-DK" dirty="0" smtClean="0"/>
              <a:t>selvværd)</a:t>
            </a:r>
            <a:endParaRPr lang="da-DK" dirty="0"/>
          </a:p>
          <a:p>
            <a:pPr lvl="1"/>
            <a:endParaRPr lang="da-DK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82750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Bevidste løgne: for at skade andre eller vinde andres tillid. Eksempler?</a:t>
            </a:r>
          </a:p>
          <a:p>
            <a:r>
              <a:rPr lang="da-DK" dirty="0"/>
              <a:t>Adrenalin, overlegenhed, præstation( Feldman)</a:t>
            </a:r>
          </a:p>
          <a:p>
            <a:endParaRPr lang="da-DK" dirty="0"/>
          </a:p>
          <a:p>
            <a:r>
              <a:rPr lang="da-DK" dirty="0"/>
              <a:t>Dækhistorier: psykens måde at mestre </a:t>
            </a:r>
            <a:r>
              <a:rPr lang="da-DK" dirty="0" err="1"/>
              <a:t>usammenhæng</a:t>
            </a:r>
            <a:r>
              <a:rPr lang="da-DK" dirty="0"/>
              <a:t> på—ses ved omsorgssvigtede ofte mellem fantasi og virkelighed</a:t>
            </a:r>
          </a:p>
          <a:p>
            <a:endParaRPr lang="da-DK" dirty="0" smtClean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87563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 smtClean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dirty="0" smtClean="0">
              <a:latin typeface="Palatino Linotype"/>
              <a:cs typeface="Palatino Linotype"/>
            </a:endParaRPr>
          </a:p>
          <a:p>
            <a:endParaRPr lang="da-DK" dirty="0" smtClean="0">
              <a:latin typeface="Palatino Linotype"/>
              <a:cs typeface="Palatino Linotype"/>
            </a:endParaRPr>
          </a:p>
          <a:p>
            <a:pPr marL="457200" lvl="1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PSYKISK ÆKVIVALENS</a:t>
            </a:r>
          </a:p>
          <a:p>
            <a:pPr marL="457200" lvl="1" indent="0">
              <a:buNone/>
            </a:pPr>
            <a:endParaRPr lang="da-DK" dirty="0">
              <a:latin typeface="Palatino Linotype"/>
              <a:cs typeface="Palatino Linotype"/>
            </a:endParaRPr>
          </a:p>
          <a:p>
            <a:pPr marL="457200" lvl="1" indent="0">
              <a:buNone/>
            </a:pPr>
            <a:r>
              <a:rPr lang="da-DK" dirty="0" smtClean="0">
                <a:latin typeface="Palatino Linotype"/>
                <a:cs typeface="Palatino Linotype"/>
              </a:rPr>
              <a:t>SELV—ANDEN  dimensionen</a:t>
            </a:r>
          </a:p>
          <a:p>
            <a:pPr lvl="1"/>
            <a:endParaRPr lang="da-DK" dirty="0">
              <a:latin typeface="Palatino Linotype"/>
              <a:cs typeface="Palatino Linotype"/>
            </a:endParaRPr>
          </a:p>
          <a:p>
            <a:pPr lvl="1"/>
            <a:endParaRPr lang="da-DK" dirty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885602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Neuro</a:t>
            </a:r>
            <a:r>
              <a:rPr lang="da-DK" dirty="0" smtClean="0"/>
              <a:t> og løgne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Hippocampus</a:t>
            </a:r>
            <a:endParaRPr lang="da-DK" dirty="0" smtClean="0"/>
          </a:p>
          <a:p>
            <a:r>
              <a:rPr lang="da-DK" dirty="0" err="1" smtClean="0"/>
              <a:t>Brocas</a:t>
            </a:r>
            <a:r>
              <a:rPr lang="da-DK" dirty="0" smtClean="0"/>
              <a:t> områder, der har med sprog at gøre</a:t>
            </a:r>
          </a:p>
          <a:p>
            <a:r>
              <a:rPr lang="da-DK" dirty="0" smtClean="0"/>
              <a:t>Flydende hukommelseselementer</a:t>
            </a:r>
          </a:p>
          <a:p>
            <a:r>
              <a:rPr lang="da-DK" dirty="0" smtClean="0"/>
              <a:t>spejlneuroner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9947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Løgne og psykiatri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err="1" smtClean="0"/>
              <a:t>Personlighedsfortyrrede</a:t>
            </a:r>
            <a:r>
              <a:rPr lang="da-DK" dirty="0" smtClean="0"/>
              <a:t>( det mange af vores </a:t>
            </a:r>
            <a:r>
              <a:rPr lang="da-DK" dirty="0" err="1" smtClean="0"/>
              <a:t>tilknytningforstyrrede</a:t>
            </a:r>
            <a:r>
              <a:rPr lang="da-DK" dirty="0" smtClean="0"/>
              <a:t> bliver) har problemer med :</a:t>
            </a:r>
          </a:p>
          <a:p>
            <a:r>
              <a:rPr lang="da-DK" dirty="0" smtClean="0"/>
              <a:t>Tanker</a:t>
            </a:r>
          </a:p>
          <a:p>
            <a:r>
              <a:rPr lang="da-DK" dirty="0" smtClean="0"/>
              <a:t>Følelser</a:t>
            </a:r>
          </a:p>
          <a:p>
            <a:r>
              <a:rPr lang="da-DK" dirty="0" smtClean="0"/>
              <a:t>Relationer</a:t>
            </a:r>
          </a:p>
          <a:p>
            <a:r>
              <a:rPr lang="da-DK" dirty="0" smtClean="0"/>
              <a:t>Impulsivitet</a:t>
            </a:r>
          </a:p>
          <a:p>
            <a:r>
              <a:rPr lang="da-DK" dirty="0" smtClean="0"/>
              <a:t>           Personlighedstrækket(samvittighedsfuldhed)- til dels medfødt</a:t>
            </a:r>
          </a:p>
          <a:p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544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Generelt om løgne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Den antisociale løgn: nedgøre og ødelægge andre( bevidste løgn)</a:t>
            </a:r>
          </a:p>
          <a:p>
            <a:r>
              <a:rPr lang="da-DK" dirty="0" smtClean="0"/>
              <a:t>Den prosociale løgn: den hvide løgn</a:t>
            </a:r>
          </a:p>
          <a:p>
            <a:r>
              <a:rPr lang="da-DK" dirty="0" smtClean="0"/>
              <a:t>Den selv forbedrende løgn</a:t>
            </a:r>
          </a:p>
          <a:p>
            <a:r>
              <a:rPr lang="da-DK" dirty="0" smtClean="0"/>
              <a:t>Den egoistiske løgn: gå ud over andre og selv få noget ud af det</a:t>
            </a:r>
          </a:p>
        </p:txBody>
      </p:sp>
    </p:spTree>
    <p:extLst>
      <p:ext uri="{BB962C8B-B14F-4D97-AF65-F5344CB8AC3E}">
        <p14:creationId xmlns:p14="http://schemas.microsoft.com/office/powerpoint/2010/main" val="179986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3ABEB6"/>
                </a:solidFill>
                <a:latin typeface="Palatino Linotype"/>
                <a:cs typeface="Palatino Linotype"/>
              </a:rPr>
              <a:t>Spot en løgn</a:t>
            </a:r>
            <a:endParaRPr lang="da-DK" dirty="0">
              <a:solidFill>
                <a:srgbClr val="3ABEB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Ændring</a:t>
            </a:r>
            <a:r>
              <a:rPr lang="en-US" dirty="0" smtClean="0">
                <a:latin typeface="Palatino Linotype"/>
                <a:cs typeface="Palatino Linotype"/>
              </a:rPr>
              <a:t> i </a:t>
            </a:r>
            <a:r>
              <a:rPr lang="en-US" dirty="0" err="1" smtClean="0">
                <a:latin typeface="Palatino Linotype"/>
                <a:cs typeface="Palatino Linotype"/>
              </a:rPr>
              <a:t>toneleje</a:t>
            </a:r>
            <a:endParaRPr lang="en-US" dirty="0" smtClean="0">
              <a:latin typeface="Palatino Linotype"/>
              <a:cs typeface="Palatino Linotype"/>
            </a:endParaRPr>
          </a:p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Udenomssnak</a:t>
            </a:r>
            <a:r>
              <a:rPr lang="en-US" dirty="0" smtClean="0">
                <a:latin typeface="Palatino Linotype"/>
                <a:cs typeface="Palatino Linotype"/>
              </a:rPr>
              <a:t>:--</a:t>
            </a:r>
            <a:r>
              <a:rPr lang="en-US" dirty="0" err="1" smtClean="0">
                <a:latin typeface="Palatino Linotype"/>
                <a:cs typeface="Palatino Linotype"/>
              </a:rPr>
              <a:t>hvis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jeg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skal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være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helt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ærlig</a:t>
            </a:r>
            <a:r>
              <a:rPr lang="en-US" dirty="0" smtClean="0">
                <a:latin typeface="Palatino Linotype"/>
                <a:cs typeface="Palatino Linotype"/>
              </a:rPr>
              <a:t> mm.</a:t>
            </a:r>
          </a:p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Tør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mund</a:t>
            </a:r>
            <a:endParaRPr lang="en-US" dirty="0" smtClean="0">
              <a:latin typeface="Palatino Linotype"/>
              <a:cs typeface="Palatino Linotype"/>
            </a:endParaRPr>
          </a:p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Formelt</a:t>
            </a:r>
            <a:r>
              <a:rPr lang="en-US" dirty="0" smtClean="0">
                <a:latin typeface="Palatino Linotype"/>
                <a:cs typeface="Palatino Linotype"/>
              </a:rPr>
              <a:t> sprog</a:t>
            </a:r>
          </a:p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Uoverensstemmelse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mellem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det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udsagte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og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kropssprog</a:t>
            </a:r>
            <a:endParaRPr lang="en-US" dirty="0" smtClean="0">
              <a:latin typeface="Palatino Linotype"/>
              <a:cs typeface="Palatino Linotype"/>
            </a:endParaRPr>
          </a:p>
          <a:p>
            <a:pPr marL="514350" indent="-514350">
              <a:buAutoNum type="arabicParenR"/>
            </a:pPr>
            <a:r>
              <a:rPr lang="en-US" dirty="0" err="1" smtClean="0">
                <a:latin typeface="Palatino Linotype"/>
                <a:cs typeface="Palatino Linotype"/>
              </a:rPr>
              <a:t>Gentagelse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af</a:t>
            </a:r>
            <a:r>
              <a:rPr lang="en-US" dirty="0" smtClean="0">
                <a:latin typeface="Palatino Linotype"/>
                <a:cs typeface="Palatino Linotype"/>
              </a:rPr>
              <a:t> </a:t>
            </a:r>
            <a:r>
              <a:rPr lang="en-US" dirty="0" err="1" smtClean="0">
                <a:latin typeface="Palatino Linotype"/>
                <a:cs typeface="Palatino Linotype"/>
              </a:rPr>
              <a:t>spørgsmålet</a:t>
            </a:r>
            <a:endParaRPr lang="en-US" dirty="0" smtClean="0"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177384693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732</Words>
  <Application>Microsoft Office PowerPoint</Application>
  <PresentationFormat>Skærmshow (4:3)</PresentationFormat>
  <Paragraphs>118</Paragraphs>
  <Slides>13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13</vt:i4>
      </vt:variant>
    </vt:vector>
  </HeadingPairs>
  <TitlesOfParts>
    <vt:vector size="14" baseType="lpstr">
      <vt:lpstr>Kontortema</vt:lpstr>
      <vt:lpstr>Program</vt:lpstr>
      <vt:lpstr>Mentalisering og løgne</vt:lpstr>
      <vt:lpstr>PowerPoint-præsentation</vt:lpstr>
      <vt:lpstr>PowerPoint-præsentation</vt:lpstr>
      <vt:lpstr>PowerPoint-præsentation</vt:lpstr>
      <vt:lpstr>Neuro og løgne</vt:lpstr>
      <vt:lpstr>Løgne og psykiatri</vt:lpstr>
      <vt:lpstr>Generelt om løgne</vt:lpstr>
      <vt:lpstr>Spot en løgn</vt:lpstr>
      <vt:lpstr>PowerPoint-præsentation</vt:lpstr>
      <vt:lpstr>Dækhistorier i pædagogikken</vt:lpstr>
      <vt:lpstr>Neurologiseringen på området</vt:lpstr>
      <vt:lpstr>PowerPoint-præsentation</vt:lpstr>
    </vt:vector>
  </TitlesOfParts>
  <Company>Psykolog Maja Nørgård Jacobsen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Børns udvikling -betydningen af mentaliserende samspil kontra ikke-mentaliserende samspil</dc:title>
  <dc:creator>Maja Nørgård Jacobsen</dc:creator>
  <cp:lastModifiedBy>VIA University College</cp:lastModifiedBy>
  <cp:revision>26</cp:revision>
  <dcterms:created xsi:type="dcterms:W3CDTF">2013-10-31T10:53:57Z</dcterms:created>
  <dcterms:modified xsi:type="dcterms:W3CDTF">2014-11-06T12:56:22Z</dcterms:modified>
</cp:coreProperties>
</file>